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9" r:id="rId2"/>
    <p:sldId id="256" r:id="rId3"/>
    <p:sldId id="257" r:id="rId4"/>
    <p:sldId id="258" r:id="rId5"/>
    <p:sldId id="259" r:id="rId6"/>
    <p:sldId id="260" r:id="rId7"/>
    <p:sldId id="265" r:id="rId8"/>
    <p:sldId id="261" r:id="rId9"/>
    <p:sldId id="264" r:id="rId10"/>
    <p:sldId id="262" r:id="rId11"/>
    <p:sldId id="263" r:id="rId12"/>
    <p:sldId id="266" r:id="rId13"/>
    <p:sldId id="267"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ru-RU" smtClean="0"/>
              <a:t>Образец заголовка</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40000"/>
                    <a:lumOff val="60000"/>
                  </a:schemeClr>
                </a:solidFill>
              </a:defRPr>
            </a:lvl1pPr>
          </a:lstStyle>
          <a:p>
            <a:fld id="{EE401711-02DC-4F5A-B0A4-D7A4CFB82638}" type="datetimeFigureOut">
              <a:rPr lang="en-US" dirty="0"/>
              <a:t>3/25/2023</a:t>
            </a:fld>
            <a:endParaRPr lang="en-US" dirty="0"/>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40000"/>
              <a:lumOff val="60000"/>
              <a:alpha val="6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93336BD-BA89-4B92-9DBC-679F61142570}" type="datetimeFigureOut">
              <a:rPr lang="en-US" dirty="0"/>
              <a:t>3/25/2023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C6CB5C7-A3C7-439B-802A-DFE3FCA7ADBD}" type="datetimeFigureOut">
              <a:rPr lang="en-US" dirty="0"/>
              <a:t>3/25/2023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E3E65EA-47B7-4DBF-958B-A3D4DA4F431A}" type="datetimeFigureOut">
              <a:rPr lang="en-US" dirty="0"/>
              <a:t>3/25/2023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3DA4AAA-CF98-48DB-9517-D7ADD1FD1213}" type="datetimeFigureOut">
              <a:rPr lang="en-US" dirty="0"/>
              <a:t>3/25/2023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ru-RU" smtClean="0"/>
              <a:t>Образец заголовка</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2C29F696-D0E7-4C66-925E-251F9C0B0F21}" type="datetimeFigureOut">
              <a:rPr lang="en-US" dirty="0"/>
              <a:t>3/25/2023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ru-RU" smtClean="0"/>
              <a:t>Образец заголовка</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95C2732E-4FBC-4B01-A175-6B1CAC9B226D}" type="datetimeFigureOut">
              <a:rPr lang="en-US" dirty="0"/>
              <a:t>3/25/2023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084AFC5-17E4-4A26-A144-49682BD36ECA}" type="datetimeFigureOut">
              <a:rPr lang="en-US" dirty="0"/>
              <a:t>3/25/2023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8679482-E0DA-4858-9A19-F8B792C0C3D9}" type="datetimeFigureOut">
              <a:rPr lang="en-US" dirty="0"/>
              <a:t>3/25/2023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7C10A69-C0BC-4A5A-8FE4-5D0B5D0F11EE}" type="datetimeFigureOut">
              <a:rPr lang="en-US" dirty="0"/>
              <a:t>3/25/2023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ru-RU" smtClean="0"/>
              <a:t>Образец заголовка</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D653B61-F054-442D-881D-6A81C2774BFE}" type="datetimeFigureOut">
              <a:rPr lang="en-US" dirty="0"/>
              <a:t>3/25/2023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2A8CD3A-8283-4FC4-856C-D5E0BF662449}" type="datetimeFigureOut">
              <a:rPr lang="en-US" dirty="0"/>
              <a:t>3/25/2023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685802" y="2861733"/>
            <a:ext cx="5088712" cy="2512852"/>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5993969" y="2861733"/>
            <a:ext cx="5088713" cy="2512852"/>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3D8FEE8-FC08-4C54-BE1B-81CB6CA05FC8}" type="datetimeFigureOut">
              <a:rPr lang="en-US" dirty="0"/>
              <a:t>3/25/2023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2EA528B-AADB-4276-9F0D-B13FCF86F309}" type="datetimeFigureOut">
              <a:rPr lang="en-US" dirty="0"/>
              <a:t>3/25/2023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76497F-A1E4-4C0B-8811-954A59B26923}" type="datetimeFigureOut">
              <a:rPr lang="en-US" dirty="0"/>
              <a:t>3/25/2023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F1824E7-1432-4F89-B9E6-59843C6C91FE}" type="datetimeFigureOut">
              <a:rPr lang="en-US" dirty="0"/>
              <a:t>3/25/2023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20AAD9C-D29C-4D1E-A739-CC3C95B41085}" type="datetimeFigureOut">
              <a:rPr lang="en-US" dirty="0"/>
              <a:t>3/25/2023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40000"/>
                    <a:lumOff val="60000"/>
                  </a:schemeClr>
                </a:solidFill>
              </a:defRPr>
            </a:lvl1pPr>
          </a:lstStyle>
          <a:p>
            <a:fld id="{DC48ED7C-D9A5-4EA8-B309-6E368BFA8F2B}" type="datetimeFigureOut">
              <a:rPr lang="en-US" dirty="0"/>
              <a:t>3/25/2023</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40000"/>
                    <a:lumOff val="6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rot="21420000">
            <a:off x="5134686" y="4529671"/>
            <a:ext cx="5613434" cy="1273492"/>
          </a:xfrm>
        </p:spPr>
        <p:txBody>
          <a:bodyPr>
            <a:normAutofit fontScale="90000"/>
          </a:bodyPr>
          <a:lstStyle/>
          <a:p>
            <a:pPr algn="l"/>
            <a:r>
              <a:rPr lang="ru-RU" dirty="0" smtClean="0">
                <a:solidFill>
                  <a:schemeClr val="bg1"/>
                </a:solidFill>
              </a:rPr>
              <a:t> </a:t>
            </a:r>
            <a:r>
              <a:rPr lang="ru-RU" dirty="0" smtClean="0">
                <a:solidFill>
                  <a:schemeClr val="bg1"/>
                </a:solidFill>
              </a:rPr>
              <a:t/>
            </a:r>
            <a:br>
              <a:rPr lang="ru-RU" dirty="0" smtClean="0">
                <a:solidFill>
                  <a:schemeClr val="bg1"/>
                </a:solidFill>
              </a:rPr>
            </a:br>
            <a:r>
              <a:rPr lang="ru-RU" dirty="0" smtClean="0">
                <a:solidFill>
                  <a:schemeClr val="bg1"/>
                </a:solidFill>
              </a:rPr>
              <a:t>пос. Боровой</a:t>
            </a:r>
            <a:endParaRPr lang="ru-RU" dirty="0">
              <a:solidFill>
                <a:schemeClr val="bg1"/>
              </a:solidFill>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46380">
            <a:off x="1515291" y="417162"/>
            <a:ext cx="8217081" cy="4041082"/>
          </a:xfrm>
          <a:prstGeom prst="rect">
            <a:avLst/>
          </a:prstGeom>
        </p:spPr>
      </p:pic>
    </p:spTree>
    <p:extLst>
      <p:ext uri="{BB962C8B-B14F-4D97-AF65-F5344CB8AC3E}">
        <p14:creationId xmlns:p14="http://schemas.microsoft.com/office/powerpoint/2010/main" val="4195809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24245"/>
            <a:ext cx="10396882" cy="1151965"/>
          </a:xfrm>
        </p:spPr>
        <p:txBody>
          <a:bodyPr>
            <a:normAutofit/>
          </a:bodyPr>
          <a:lstStyle/>
          <a:p>
            <a:r>
              <a:rPr lang="ru-RU" dirty="0" smtClean="0"/>
              <a:t>Добыча угля</a:t>
            </a:r>
            <a:endParaRPr lang="ru-RU" dirty="0"/>
          </a:p>
        </p:txBody>
      </p:sp>
      <p:sp>
        <p:nvSpPr>
          <p:cNvPr id="3" name="Объект 2"/>
          <p:cNvSpPr>
            <a:spLocks noGrp="1"/>
          </p:cNvSpPr>
          <p:nvPr>
            <p:ph sz="quarter" idx="13"/>
          </p:nvPr>
        </p:nvSpPr>
        <p:spPr>
          <a:xfrm>
            <a:off x="285206" y="1080120"/>
            <a:ext cx="11314612" cy="3780916"/>
          </a:xfrm>
        </p:spPr>
        <p:txBody>
          <a:bodyPr>
            <a:normAutofit fontScale="77500" lnSpcReduction="20000"/>
          </a:bodyPr>
          <a:lstStyle/>
          <a:p>
            <a:r>
              <a:rPr lang="ru-RU" dirty="0" smtClean="0"/>
              <a:t>1932 г. Рядом </a:t>
            </a:r>
            <a:r>
              <a:rPr lang="ru-RU" dirty="0"/>
              <a:t>с деревней Боровая, на </a:t>
            </a:r>
            <a:r>
              <a:rPr lang="ru-RU" dirty="0" err="1"/>
              <a:t>Боровушинской</a:t>
            </a:r>
            <a:r>
              <a:rPr lang="ru-RU" dirty="0"/>
              <a:t> свите пластов началось строительство шахты «Октябрёнок». Шахта относилась к трудным по условиям геологических нарушений и </a:t>
            </a:r>
            <a:r>
              <a:rPr lang="ru-RU" dirty="0" err="1"/>
              <a:t>обводнённости</a:t>
            </a:r>
            <a:r>
              <a:rPr lang="ru-RU" dirty="0" smtClean="0"/>
              <a:t>.</a:t>
            </a:r>
          </a:p>
          <a:p>
            <a:r>
              <a:rPr lang="ru-RU" dirty="0"/>
              <a:t>1935 г</a:t>
            </a:r>
            <a:r>
              <a:rPr lang="ru-RU" dirty="0" smtClean="0"/>
              <a:t>. В </a:t>
            </a:r>
            <a:r>
              <a:rPr lang="ru-RU" dirty="0"/>
              <a:t>октябре месяце в районе деревни Боровая вступила в строй действующих предприятий шахта «Октябрёнок</a:t>
            </a:r>
            <a:r>
              <a:rPr lang="ru-RU" dirty="0" smtClean="0"/>
              <a:t>».</a:t>
            </a:r>
          </a:p>
          <a:p>
            <a:r>
              <a:rPr lang="ru-RU" dirty="0"/>
              <a:t>1940 г</a:t>
            </a:r>
            <a:r>
              <a:rPr lang="ru-RU" dirty="0" smtClean="0"/>
              <a:t>. На </a:t>
            </a:r>
            <a:r>
              <a:rPr lang="ru-RU" dirty="0"/>
              <a:t>крутом правом берегу реки Малая </a:t>
            </a:r>
            <a:r>
              <a:rPr lang="ru-RU" dirty="0" err="1"/>
              <a:t>Чесноковка</a:t>
            </a:r>
            <a:r>
              <a:rPr lang="ru-RU" dirty="0"/>
              <a:t> на пласте </a:t>
            </a:r>
            <a:r>
              <a:rPr lang="ru-RU" dirty="0" err="1"/>
              <a:t>Бутовском</a:t>
            </a:r>
            <a:r>
              <a:rPr lang="ru-RU" dirty="0"/>
              <a:t> была заложена штольня, отработавшая в течении двух лет штольневый горизонт на простирании до 200 метров. Почти одновременно с этим, после дополнительной разведки в непосредственной близости от штольни на пласт </a:t>
            </a:r>
            <a:r>
              <a:rPr lang="ru-RU" dirty="0" err="1"/>
              <a:t>Бутовский</a:t>
            </a:r>
            <a:r>
              <a:rPr lang="ru-RU" dirty="0"/>
              <a:t> была заложена и строилась наклонная шахта «Северный уклон» проектной мощностью 150 тыс. тонн угля в </a:t>
            </a:r>
            <a:r>
              <a:rPr lang="ru-RU" dirty="0" smtClean="0"/>
              <a:t>год.</a:t>
            </a:r>
            <a:endParaRPr lang="ru-RU" dirty="0"/>
          </a:p>
          <a:p>
            <a:r>
              <a:rPr lang="ru-RU" dirty="0"/>
              <a:t>1942 г</a:t>
            </a:r>
            <a:r>
              <a:rPr lang="ru-RU" dirty="0" smtClean="0"/>
              <a:t>. В </a:t>
            </a:r>
            <a:r>
              <a:rPr lang="ru-RU" dirty="0"/>
              <a:t>начале года вступила в строй действующих угольный предприятий рудника шахта «</a:t>
            </a:r>
            <a:r>
              <a:rPr lang="ru-RU" dirty="0" err="1"/>
              <a:t>Бутовская</a:t>
            </a:r>
            <a:r>
              <a:rPr lang="ru-RU" dirty="0"/>
              <a:t>» с проектной мощностью 175 тыс. тонн угля в год. Шахтой велась отработка трёх угольных пластов – </a:t>
            </a:r>
            <a:r>
              <a:rPr lang="ru-RU" dirty="0" err="1"/>
              <a:t>Бутовский</a:t>
            </a:r>
            <a:r>
              <a:rPr lang="ru-RU" dirty="0"/>
              <a:t>, Неожиданный I и Неожиданный II. Своё название она получила по имени угольного пласта, открытого в начале XX века русским геологом П.И. Бутовым, на который она была заложена. В районе шахты вырос крупный рабочий </a:t>
            </a:r>
            <a:r>
              <a:rPr lang="ru-RU" dirty="0" smtClean="0"/>
              <a:t>посёлок. </a:t>
            </a:r>
            <a:r>
              <a:rPr lang="ru-RU" dirty="0"/>
              <a:t>В 1946 году шахта «</a:t>
            </a:r>
            <a:r>
              <a:rPr lang="ru-RU" dirty="0" err="1"/>
              <a:t>Бутовская</a:t>
            </a:r>
            <a:r>
              <a:rPr lang="ru-RU" dirty="0"/>
              <a:t>» вышла на проектную мощность — 486 тонн в </a:t>
            </a:r>
            <a:r>
              <a:rPr lang="ru-RU" dirty="0" smtClean="0"/>
              <a:t>сутки.</a:t>
            </a:r>
            <a:endParaRPr lang="ru-RU" dirty="0"/>
          </a:p>
        </p:txBody>
      </p:sp>
      <p:pic>
        <p:nvPicPr>
          <p:cNvPr id="4098" name="Picture 2" descr="https://egb42.ru/project/borovoy/images/zd/sbut/0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206" y="4808958"/>
            <a:ext cx="1944188" cy="137875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egb42.ru/project/borovoy/images/zd/sbut/0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410093" y="4794339"/>
            <a:ext cx="2072640" cy="138176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egb42.ru/project/borovoy/images/media/202004192-IMG_623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53039" y="4817563"/>
            <a:ext cx="2055222" cy="137014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egb42.ru/project/borovoy/images/media/202004192-DSC04684.jpg?auto=compress&amp;cs=tinysrgb&amp;dpr=2&amp;h=750&amp;w=126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45745" y="4805951"/>
            <a:ext cx="1826864" cy="1370148"/>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73382" y="4805951"/>
            <a:ext cx="1855300" cy="1381760"/>
          </a:xfrm>
          <a:prstGeom prst="rect">
            <a:avLst/>
          </a:prstGeom>
        </p:spPr>
      </p:pic>
    </p:spTree>
    <p:extLst>
      <p:ext uri="{BB962C8B-B14F-4D97-AF65-F5344CB8AC3E}">
        <p14:creationId xmlns:p14="http://schemas.microsoft.com/office/powerpoint/2010/main" val="375482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Совхоз «Забойщик»</a:t>
            </a:r>
          </a:p>
        </p:txBody>
      </p:sp>
      <p:sp>
        <p:nvSpPr>
          <p:cNvPr id="3" name="Объект 2"/>
          <p:cNvSpPr>
            <a:spLocks noGrp="1"/>
          </p:cNvSpPr>
          <p:nvPr>
            <p:ph sz="quarter" idx="13"/>
          </p:nvPr>
        </p:nvSpPr>
        <p:spPr/>
        <p:txBody>
          <a:bodyPr>
            <a:normAutofit fontScale="85000" lnSpcReduction="10000"/>
          </a:bodyPr>
          <a:lstStyle/>
          <a:p>
            <a:r>
              <a:rPr lang="ru-RU" dirty="0"/>
              <a:t>Даты основания совхоза неизвестна</a:t>
            </a:r>
            <a:r>
              <a:rPr lang="ru-RU" dirty="0" smtClean="0"/>
              <a:t>. </a:t>
            </a:r>
          </a:p>
          <a:p>
            <a:r>
              <a:rPr lang="ru-RU" dirty="0" smtClean="0"/>
              <a:t>В </a:t>
            </a:r>
            <a:r>
              <a:rPr lang="ru-RU" dirty="0"/>
              <a:t>1964 г. Указом Президиума ВС РСФСР поселок фермы № 2 совхоза «Забойщик» переименован в Привольный.</a:t>
            </a:r>
          </a:p>
          <a:p>
            <a:r>
              <a:rPr lang="ru-RU" dirty="0"/>
              <a:t>Совхоз в начале 2010-х годах был вторым поставщиков молока и мяса в холдинге «</a:t>
            </a:r>
            <a:r>
              <a:rPr lang="ru-RU" dirty="0" err="1"/>
              <a:t>АКВАGroup</a:t>
            </a:r>
            <a:r>
              <a:rPr lang="ru-RU" dirty="0"/>
              <a:t>» – (годовой надой более 1500 тонн молока). Основными направлениями деятельности совхоза являлись: животноводство и растениеводство. В хозяйстве совхоза в начале 2010-х голов составляло 500 голов КРС и лошади. Посевные площади совхоза «Забойщик» составляли 3500 га. Здесь выращивали овес, пшеницу, ячмень, горох, однолетние травы.</a:t>
            </a:r>
          </a:p>
          <a:p>
            <a:r>
              <a:rPr lang="ru-RU" dirty="0"/>
              <a:t>Закрыт в 2013 году.</a:t>
            </a:r>
          </a:p>
          <a:p>
            <a:endParaRPr lang="ru-RU" dirty="0"/>
          </a:p>
        </p:txBody>
      </p:sp>
    </p:spTree>
    <p:extLst>
      <p:ext uri="{BB962C8B-B14F-4D97-AF65-F5344CB8AC3E}">
        <p14:creationId xmlns:p14="http://schemas.microsoft.com/office/powerpoint/2010/main" val="1905958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48" y="77206"/>
            <a:ext cx="10396882" cy="646611"/>
          </a:xfrm>
        </p:spPr>
        <p:txBody>
          <a:bodyPr>
            <a:normAutofit/>
          </a:bodyPr>
          <a:lstStyle/>
          <a:p>
            <a:r>
              <a:rPr lang="ru-RU" sz="3600" dirty="0" smtClean="0"/>
              <a:t>памятные места</a:t>
            </a:r>
            <a:endParaRPr lang="ru-RU" sz="3600" dirty="0"/>
          </a:p>
        </p:txBody>
      </p:sp>
      <p:sp>
        <p:nvSpPr>
          <p:cNvPr id="3" name="Объект 2"/>
          <p:cNvSpPr>
            <a:spLocks noGrp="1"/>
          </p:cNvSpPr>
          <p:nvPr>
            <p:ph sz="quarter" idx="13"/>
          </p:nvPr>
        </p:nvSpPr>
        <p:spPr>
          <a:xfrm>
            <a:off x="176348" y="827314"/>
            <a:ext cx="11451502" cy="3820258"/>
          </a:xfrm>
        </p:spPr>
        <p:txBody>
          <a:bodyPr>
            <a:noAutofit/>
          </a:bodyPr>
          <a:lstStyle/>
          <a:p>
            <a:pPr algn="just"/>
            <a:r>
              <a:rPr lang="ru-RU" sz="1200" dirty="0"/>
              <a:t>Братская могила героев Гражданской </a:t>
            </a:r>
            <a:r>
              <a:rPr lang="ru-RU" sz="1200" dirty="0" smtClean="0"/>
              <a:t>войны - В </a:t>
            </a:r>
            <a:r>
              <a:rPr lang="ru-RU" sz="1200" dirty="0"/>
              <a:t>1947 году воспитанники детского дома поселка Борового на могиле погибших красноармейцев вместо старого деревянного установили бетонный обелиск, состоящий из четырехгранной пирамиды со звездой, установленной на двухступенчатом постаменте. На лицевой грани пирамиды имеется надпись: «Вечная память героям гражданской войны. 1919 г.». Могила огорожена цепями на металлических столбиках. Вокруг памятника разбит сквер.</a:t>
            </a:r>
            <a:endParaRPr lang="ru-RU" sz="1200" dirty="0" smtClean="0"/>
          </a:p>
          <a:p>
            <a:pPr algn="just"/>
            <a:r>
              <a:rPr lang="ru-RU" sz="1200" dirty="0"/>
              <a:t>Мемориальный комплекс погибшим в годы Великой Отечественной </a:t>
            </a:r>
            <a:r>
              <a:rPr lang="ru-RU" sz="1200" dirty="0" smtClean="0"/>
              <a:t>войны - </a:t>
            </a:r>
            <a:r>
              <a:rPr lang="ru-RU" sz="1200" dirty="0"/>
              <a:t>История памятника воинам-односельчанам, погибшим на фронтах Великой Отечественной войны начинается с 1981 года, когда Совет ветеранов на партийном собрании коммунистов шахты «</a:t>
            </a:r>
            <a:r>
              <a:rPr lang="ru-RU" sz="1200" dirty="0" err="1"/>
              <a:t>Бутовская</a:t>
            </a:r>
            <a:r>
              <a:rPr lang="ru-RU" sz="1200" dirty="0"/>
              <a:t>» выступил с ходатайством о сооружении такого памятника на территории посёлка. Инициативу ветеранов поддержал директор шахты Кухоренко Евгений Васильевич. Были выделены средства на его сооружение</a:t>
            </a:r>
            <a:r>
              <a:rPr lang="ru-RU" sz="1200" dirty="0" smtClean="0"/>
              <a:t>. </a:t>
            </a:r>
            <a:r>
              <a:rPr lang="ru-RU" sz="1200" dirty="0"/>
              <a:t>9 мая 1985 года, в канун 40-летия Великой Победы состоялось торжественное открытие памятника</a:t>
            </a:r>
            <a:r>
              <a:rPr lang="ru-RU" sz="1200" dirty="0" smtClean="0"/>
              <a:t>. </a:t>
            </a:r>
            <a:r>
              <a:rPr lang="ru-RU" sz="1200" dirty="0"/>
              <a:t>Заботу о памятнике взяли на себя ученики школ № 51 и 76 – наводили порядок на близлежащей территории, высаживали цветы, в дни праздников выстраивали почётный комсомольско-пионерский </a:t>
            </a:r>
            <a:r>
              <a:rPr lang="ru-RU" sz="1200" dirty="0" smtClean="0"/>
              <a:t>караул. В </a:t>
            </a:r>
            <a:r>
              <a:rPr lang="ru-RU" sz="1200" dirty="0"/>
              <a:t>2005 году по ходатайству городского Совета ветеранов к празднованию Дня шахтёра в городе Кемерово памятник был обновлён и отреставрирован. Новый памятник в виде остроконечной стелы, по проекту архитектора А.Г. Арутюняна, был открыт в августе 2005 года</a:t>
            </a:r>
            <a:r>
              <a:rPr lang="ru-RU" sz="1200" dirty="0" smtClean="0"/>
              <a:t>. В </a:t>
            </a:r>
            <a:r>
              <a:rPr lang="ru-RU" sz="1200" dirty="0"/>
              <a:t>2010 году, в честь 65-летия Победы в Великой Отечественной войне, Кузбасское предприятие МЭС оказало спонсорскую помощь в размере около 100 тысяч рублей на ремонт памятника погибшим героям ВОВ в поселке Боровом города Кемерово. На эти средства заменены гранитные плиты, окрашен металлический шпиль, а также приведена в порядок территория комплекса</a:t>
            </a:r>
            <a:r>
              <a:rPr lang="ru-RU" sz="1200" dirty="0" smtClean="0"/>
              <a:t>.</a:t>
            </a:r>
          </a:p>
          <a:p>
            <a:pPr algn="just"/>
            <a:r>
              <a:rPr lang="ru-RU" sz="1200" dirty="0"/>
              <a:t>Мемориальный камень «В память погибшим на шахте </a:t>
            </a:r>
            <a:r>
              <a:rPr lang="ru-RU" sz="1200" dirty="0" err="1"/>
              <a:t>Бутовская</a:t>
            </a:r>
            <a:r>
              <a:rPr lang="ru-RU" sz="1200" dirty="0" smtClean="0"/>
              <a:t>» - </a:t>
            </a:r>
            <a:r>
              <a:rPr lang="ru-RU" sz="1200" dirty="0"/>
              <a:t>24 августа 2012 года в поселке открыт и освящен мемориальный камень в память о погибших горняках на шахте «</a:t>
            </a:r>
            <a:r>
              <a:rPr lang="ru-RU" sz="1200" dirty="0" err="1"/>
              <a:t>Бутовская</a:t>
            </a:r>
            <a:r>
              <a:rPr lang="ru-RU" sz="1200" dirty="0"/>
              <a:t>». Установлен мемориал в связи с 70-летием шахты на территории ДК «Боровой</a:t>
            </a:r>
            <a:r>
              <a:rPr lang="ru-RU" sz="1200" dirty="0" smtClean="0"/>
              <a:t>». </a:t>
            </a:r>
            <a:r>
              <a:rPr lang="ru-RU" sz="1200" dirty="0"/>
              <a:t>Создание памятного места о погибших горняках – это результат участия в муниципальном </a:t>
            </a:r>
            <a:r>
              <a:rPr lang="ru-RU" sz="1200" dirty="0" err="1"/>
              <a:t>грантовом</a:t>
            </a:r>
            <a:r>
              <a:rPr lang="ru-RU" sz="1200" dirty="0"/>
              <a:t> конкурсе социально значимых проектов комитетов территориального общественного самоуправления (ТОС) «Боровой» и «Забойщик» с проектом «Наша память жива</a:t>
            </a:r>
            <a:r>
              <a:rPr lang="ru-RU" sz="1200" dirty="0" smtClean="0"/>
              <a:t>».</a:t>
            </a:r>
            <a:endParaRPr lang="ru-RU" sz="1200" dirty="0"/>
          </a:p>
        </p:txBody>
      </p:sp>
      <p:pic>
        <p:nvPicPr>
          <p:cNvPr id="2050" name="Picture 2" descr="https://egb42.ru/project/borovoy/images/p/bm/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32413" y="4854565"/>
            <a:ext cx="1864254" cy="139819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gb42.ru/project/borovoy/images/p/bm/0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6348" y="4854564"/>
            <a:ext cx="1018903" cy="139819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egb42.ru/project/borovoy/images/p/ps/0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064069" y="4854563"/>
            <a:ext cx="2485672" cy="139819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egb42.ru/project/borovoy/images/content/memorialn-IMG_460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6791324" y="4845542"/>
            <a:ext cx="2110819" cy="140721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egb42.ru/project/borovoy/images/p/ppvov/07.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591252" y="4868559"/>
            <a:ext cx="1038146" cy="138419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egb42.ru/project/borovoy/images/p/ppvov/11.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333829" y="4858236"/>
            <a:ext cx="2095497" cy="1358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383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322761"/>
            <a:ext cx="10396882" cy="1114954"/>
          </a:xfrm>
        </p:spPr>
        <p:txBody>
          <a:bodyPr>
            <a:noAutofit/>
          </a:bodyPr>
          <a:lstStyle/>
          <a:p>
            <a:r>
              <a:rPr lang="ru-RU" sz="3600" dirty="0"/>
              <a:t>Святой источник </a:t>
            </a:r>
            <a:r>
              <a:rPr lang="ru-RU" sz="3600" dirty="0" smtClean="0"/>
              <a:t/>
            </a:r>
            <a:br>
              <a:rPr lang="ru-RU" sz="3600" dirty="0" smtClean="0"/>
            </a:br>
            <a:r>
              <a:rPr lang="ru-RU" sz="3600" dirty="0" smtClean="0"/>
              <a:t>Храм </a:t>
            </a:r>
            <a:r>
              <a:rPr lang="ru-RU" sz="3600" dirty="0"/>
              <a:t>святой блаженной Ксении </a:t>
            </a:r>
            <a:r>
              <a:rPr lang="ru-RU" sz="3600" dirty="0" smtClean="0"/>
              <a:t>Петербуржской</a:t>
            </a:r>
            <a:endParaRPr lang="ru-RU" sz="3600" dirty="0"/>
          </a:p>
        </p:txBody>
      </p:sp>
      <p:sp>
        <p:nvSpPr>
          <p:cNvPr id="3" name="Объект 2"/>
          <p:cNvSpPr>
            <a:spLocks noGrp="1"/>
          </p:cNvSpPr>
          <p:nvPr>
            <p:ph sz="quarter" idx="13"/>
          </p:nvPr>
        </p:nvSpPr>
        <p:spPr>
          <a:xfrm>
            <a:off x="685800" y="1437715"/>
            <a:ext cx="10394707" cy="3251554"/>
          </a:xfrm>
        </p:spPr>
        <p:txBody>
          <a:bodyPr>
            <a:normAutofit fontScale="92500"/>
          </a:bodyPr>
          <a:lstStyle/>
          <a:p>
            <a:r>
              <a:rPr lang="ru-RU" dirty="0"/>
              <a:t>Храм находится в Рудничном районе г. Кемерово, около поселка Боровой, на месте бывшей шахты, которая называлась «Октябренок», шахта закрылась, а название так и сохранилось</a:t>
            </a:r>
            <a:r>
              <a:rPr lang="ru-RU" dirty="0" smtClean="0"/>
              <a:t>.</a:t>
            </a:r>
          </a:p>
          <a:p>
            <a:r>
              <a:rPr lang="ru-RU" dirty="0"/>
              <a:t>Источник — источник освящен в честь св. </a:t>
            </a:r>
            <a:r>
              <a:rPr lang="ru-RU" dirty="0" err="1"/>
              <a:t>бл</a:t>
            </a:r>
            <a:r>
              <a:rPr lang="ru-RU" dirty="0"/>
              <a:t>. Ксении Петербуржской. Есть купальня, раздевалка. На источник (500 м от храма) можно приехать в любое время суток. Приезжают люди с разных концов страны за </a:t>
            </a:r>
            <a:r>
              <a:rPr lang="ru-RU" dirty="0" err="1"/>
              <a:t>Ксеньюшкиной</a:t>
            </a:r>
            <a:r>
              <a:rPr lang="ru-RU" dirty="0"/>
              <a:t> водой</a:t>
            </a:r>
            <a:r>
              <a:rPr lang="ru-RU" dirty="0" smtClean="0"/>
              <a:t>.</a:t>
            </a:r>
          </a:p>
          <a:p>
            <a:r>
              <a:rPr lang="ru-RU" dirty="0"/>
              <a:t>Приход был зарегистрирован 23 января 1994 года. В том же году было определено место под строительство храма и весной этого же года в купленном на первые деньги морском контейнере начали совершаться первые, редкие пока, богослужения.</a:t>
            </a:r>
          </a:p>
        </p:txBody>
      </p:sp>
      <p:pic>
        <p:nvPicPr>
          <p:cNvPr id="3074" name="Picture 2" descr="https://egb42.ru/project/borovoy/images/media/2020041912-%D0%A1%D0%B2%D1%8F%D1%82%D0%BE%D0%B9%20%D0%B8%D1%81%D1%82%D0%BE%D1%87%D0%BD%D0%B8%D0%B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896349" y="4616561"/>
            <a:ext cx="2596700" cy="173979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egb42.ru/project/borovoy/images/zd/hram/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20926" y="4615495"/>
            <a:ext cx="2660650" cy="174085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egb42.ru/project/borovoy/images/media/2020041912-1.%20%D0%BC%D0%B0%D1%8F%202007%D0%B3.%2024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3675" y="4687095"/>
            <a:ext cx="2225675" cy="166925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egb42.ru/project/borovoy/images/media/2020041912-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56531" y="4615495"/>
            <a:ext cx="2327276" cy="1745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372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7790" y="171995"/>
            <a:ext cx="10396882" cy="1151965"/>
          </a:xfrm>
        </p:spPr>
        <p:txBody>
          <a:bodyPr/>
          <a:lstStyle/>
          <a:p>
            <a:r>
              <a:rPr lang="ru-RU" dirty="0" smtClean="0"/>
              <a:t>Это интересно! </a:t>
            </a:r>
            <a:r>
              <a:rPr lang="ru-RU" dirty="0"/>
              <a:t>Дом-корабль</a:t>
            </a:r>
          </a:p>
        </p:txBody>
      </p:sp>
      <p:sp>
        <p:nvSpPr>
          <p:cNvPr id="3" name="Объект 2"/>
          <p:cNvSpPr>
            <a:spLocks noGrp="1"/>
          </p:cNvSpPr>
          <p:nvPr>
            <p:ph sz="quarter" idx="13"/>
          </p:nvPr>
        </p:nvSpPr>
        <p:spPr>
          <a:xfrm>
            <a:off x="363583" y="1192539"/>
            <a:ext cx="10394707" cy="3311189"/>
          </a:xfrm>
        </p:spPr>
        <p:txBody>
          <a:bodyPr>
            <a:normAutofit fontScale="70000" lnSpcReduction="20000"/>
          </a:bodyPr>
          <a:lstStyle/>
          <a:p>
            <a:r>
              <a:rPr lang="ru-RU" dirty="0" smtClean="0"/>
              <a:t>Создатель </a:t>
            </a:r>
            <a:r>
              <a:rPr lang="ru-RU" dirty="0"/>
              <a:t>необычного дома — Николай Орехов, простой селянин из посёлка Боровой в Кемеровской области. У него нет профессии архитектора, строителя или судостроителя</a:t>
            </a:r>
            <a:r>
              <a:rPr lang="ru-RU" dirty="0" smtClean="0"/>
              <a:t>.</a:t>
            </a:r>
          </a:p>
          <a:p>
            <a:r>
              <a:rPr lang="ru-RU" dirty="0"/>
              <a:t>Как утверждает Николай, идея со строением в форме корабля пришла к нему во сне. И под впечатлением он немедленно начал строить, не составляя проектов и чертежей. А начало совпало с необычной датой 7.07.2007 года. </a:t>
            </a:r>
            <a:endParaRPr lang="ru-RU" dirty="0" smtClean="0"/>
          </a:p>
          <a:p>
            <a:r>
              <a:rPr lang="ru-RU" dirty="0"/>
              <a:t>Не имея проекта, Коля лепил под вдохновением свою мечту. Но в итоге вместо бани получился полноценный жилой дом. На первом этаже, то есть в камбузе расположилась кухня, баня и туалет. На втором, в кают-компании по-корабельному, пара спален, зал и детская комната. А в рубке, то есть на третьем этаже оранжерея.</a:t>
            </a:r>
          </a:p>
          <a:p>
            <a:r>
              <a:rPr lang="ru-RU" dirty="0"/>
              <a:t>Высота дома 9 метров, а длина 14. По внешнему виду это корабль, полностью закрытый, чем напоминает ковчег. Хотя Николай видит его скорее Летучим Голландцем. И даже планирует отделать укрепить на фундаменте зеркальные откосы. Так в них будут отражаться облака и небо, создавая ощущение, что корабль парит в воздухе</a:t>
            </a:r>
            <a:r>
              <a:rPr lang="ru-RU" dirty="0" smtClean="0"/>
              <a:t>.</a:t>
            </a:r>
            <a:r>
              <a:rPr lang="ru-RU" dirty="0"/>
              <a:t> </a:t>
            </a:r>
          </a:p>
          <a:p>
            <a:endParaRPr lang="ru-RU" dirty="0"/>
          </a:p>
        </p:txBody>
      </p:sp>
      <p:pic>
        <p:nvPicPr>
          <p:cNvPr id="1026" name="Picture 2" descr="https://egb42.ru/project/borovoy/images/zd/dom-kor/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7790" y="4137275"/>
            <a:ext cx="3415936" cy="21102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gb42.ru/project/borovoy/images/zd/dom-kor/0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51828" y="4137275"/>
            <a:ext cx="2993319" cy="21102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gb42.ru/project/borovoy/images/zd/dom-kor/0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64136" y="4142791"/>
            <a:ext cx="3413143" cy="2104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61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История </a:t>
            </a:r>
            <a:br>
              <a:rPr lang="ru-RU" dirty="0" smtClean="0"/>
            </a:br>
            <a:r>
              <a:rPr lang="ru-RU" dirty="0" smtClean="0"/>
              <a:t>пос. Боровой</a:t>
            </a:r>
            <a:endParaRPr lang="ru-RU" dirty="0"/>
          </a:p>
        </p:txBody>
      </p:sp>
      <p:sp>
        <p:nvSpPr>
          <p:cNvPr id="3" name="Подзаголовок 2"/>
          <p:cNvSpPr>
            <a:spLocks noGrp="1"/>
          </p:cNvSpPr>
          <p:nvPr>
            <p:ph type="subTitle" idx="1"/>
          </p:nvPr>
        </p:nvSpPr>
        <p:spPr/>
        <p:txBody>
          <a:bodyPr/>
          <a:lstStyle/>
          <a:p>
            <a:r>
              <a:rPr lang="ru-RU" dirty="0" smtClean="0"/>
              <a:t>Составил: </a:t>
            </a:r>
            <a:r>
              <a:rPr lang="ru-RU" dirty="0" err="1" smtClean="0"/>
              <a:t>соц.педагог</a:t>
            </a:r>
            <a:r>
              <a:rPr lang="ru-RU" dirty="0" smtClean="0"/>
              <a:t> МБОУ «ООШ № 51»</a:t>
            </a:r>
          </a:p>
          <a:p>
            <a:r>
              <a:rPr lang="ru-RU" dirty="0" smtClean="0"/>
              <a:t>Шапошникова С.С.</a:t>
            </a:r>
            <a:endParaRPr lang="ru-RU" dirty="0"/>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1404018">
            <a:off x="472410" y="1063340"/>
            <a:ext cx="3823907" cy="2326210"/>
          </a:xfrm>
          <a:prstGeom prst="rect">
            <a:avLst/>
          </a:prstGeom>
        </p:spPr>
      </p:pic>
    </p:spTree>
    <p:extLst>
      <p:ext uri="{BB962C8B-B14F-4D97-AF65-F5344CB8AC3E}">
        <p14:creationId xmlns:p14="http://schemas.microsoft.com/office/powerpoint/2010/main" val="2411331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2217" y="224245"/>
            <a:ext cx="10396882" cy="1151965"/>
          </a:xfrm>
        </p:spPr>
        <p:txBody>
          <a:bodyPr/>
          <a:lstStyle/>
          <a:p>
            <a:r>
              <a:rPr lang="ru-RU" dirty="0"/>
              <a:t>Боровой</a:t>
            </a:r>
          </a:p>
        </p:txBody>
      </p:sp>
      <p:sp>
        <p:nvSpPr>
          <p:cNvPr id="3" name="Объект 2"/>
          <p:cNvSpPr>
            <a:spLocks noGrp="1"/>
          </p:cNvSpPr>
          <p:nvPr>
            <p:ph sz="quarter" idx="13"/>
          </p:nvPr>
        </p:nvSpPr>
        <p:spPr>
          <a:xfrm>
            <a:off x="322217" y="1593668"/>
            <a:ext cx="11268891" cy="3780917"/>
          </a:xfrm>
        </p:spPr>
        <p:txBody>
          <a:bodyPr>
            <a:normAutofit lnSpcReduction="10000"/>
          </a:bodyPr>
          <a:lstStyle/>
          <a:p>
            <a:r>
              <a:rPr lang="ru-RU" dirty="0"/>
              <a:t>микрорайон в городе Кемерово, Кемеровской области - Кузбасс, России. Находится в северной части города. Бывший посёлок городского типа. В 2004 году вошёл в черту города Кемерово - в состав Рудничного района. Другие названия жилого района: поселок шахты «</a:t>
            </a:r>
            <a:r>
              <a:rPr lang="ru-RU" dirty="0" err="1"/>
              <a:t>Бутовская</a:t>
            </a:r>
            <a:r>
              <a:rPr lang="ru-RU" dirty="0"/>
              <a:t>», в народе чаще говорят — «</a:t>
            </a:r>
            <a:r>
              <a:rPr lang="ru-RU" dirty="0" err="1"/>
              <a:t>Бутовка</a:t>
            </a:r>
            <a:r>
              <a:rPr lang="ru-RU" dirty="0"/>
              <a:t>». В центре поселка находится действующая шахта «</a:t>
            </a:r>
            <a:r>
              <a:rPr lang="ru-RU" dirty="0" err="1"/>
              <a:t>Бутовская</a:t>
            </a:r>
            <a:r>
              <a:rPr lang="ru-RU" dirty="0"/>
              <a:t>». В микрорайоне расположена железнодорожная станция «Шахтёр» (на линии Кемерово — Анжерская</a:t>
            </a:r>
            <a:r>
              <a:rPr lang="ru-RU" dirty="0" smtClean="0"/>
              <a:t>)</a:t>
            </a:r>
          </a:p>
          <a:p>
            <a:r>
              <a:rPr lang="ru-RU" dirty="0"/>
              <a:t>Своё название (в прошлом еще деревня) получила от соснового леса, который окружал деревню, а сосновые леса издревле на Руси назывались борами. Бор, отсюда и Боровая</a:t>
            </a:r>
          </a:p>
          <a:p>
            <a:r>
              <a:rPr lang="ru-RU" dirty="0"/>
              <a:t>Другие названия жилого района: поселок шахты «</a:t>
            </a:r>
            <a:r>
              <a:rPr lang="ru-RU" dirty="0" err="1"/>
              <a:t>Бутовская</a:t>
            </a:r>
            <a:r>
              <a:rPr lang="ru-RU" dirty="0"/>
              <a:t>», в народе чаще говорят — «</a:t>
            </a:r>
            <a:r>
              <a:rPr lang="ru-RU" dirty="0" err="1"/>
              <a:t>Бутовка</a:t>
            </a:r>
            <a:r>
              <a:rPr lang="ru-RU" dirty="0" smtClean="0"/>
              <a:t>»</a:t>
            </a:r>
            <a:endParaRPr lang="ru-RU" dirty="0"/>
          </a:p>
        </p:txBody>
      </p:sp>
    </p:spTree>
    <p:extLst>
      <p:ext uri="{BB962C8B-B14F-4D97-AF65-F5344CB8AC3E}">
        <p14:creationId xmlns:p14="http://schemas.microsoft.com/office/powerpoint/2010/main" val="2228268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207" y="267789"/>
            <a:ext cx="10396882" cy="1151965"/>
          </a:xfrm>
        </p:spPr>
        <p:txBody>
          <a:bodyPr/>
          <a:lstStyle/>
          <a:p>
            <a:r>
              <a:rPr lang="ru-RU" dirty="0"/>
              <a:t>Старейшие улицы поселка</a:t>
            </a:r>
          </a:p>
        </p:txBody>
      </p:sp>
      <p:sp>
        <p:nvSpPr>
          <p:cNvPr id="3" name="Объект 2"/>
          <p:cNvSpPr>
            <a:spLocks noGrp="1"/>
          </p:cNvSpPr>
          <p:nvPr>
            <p:ph sz="quarter" idx="13"/>
          </p:nvPr>
        </p:nvSpPr>
        <p:spPr>
          <a:xfrm>
            <a:off x="111035" y="1244790"/>
            <a:ext cx="5584371" cy="4232901"/>
          </a:xfrm>
        </p:spPr>
        <p:txBody>
          <a:bodyPr/>
          <a:lstStyle/>
          <a:p>
            <a:pPr marL="0" indent="0" algn="just">
              <a:buNone/>
            </a:pPr>
            <a:r>
              <a:rPr lang="ru-RU" dirty="0"/>
              <a:t>Старейшие улицы поселка назывались по именам и фамилиям их первых жителей – </a:t>
            </a:r>
            <a:r>
              <a:rPr lang="ru-RU" dirty="0" err="1"/>
              <a:t>Клемен</a:t>
            </a:r>
            <a:r>
              <a:rPr lang="ru-RU" dirty="0"/>
              <a:t>-край (ныне </a:t>
            </a:r>
            <a:r>
              <a:rPr lang="ru-RU" dirty="0" err="1"/>
              <a:t>Парниковская</a:t>
            </a:r>
            <a:r>
              <a:rPr lang="ru-RU" dirty="0"/>
              <a:t>), Новикова (ныне </a:t>
            </a:r>
            <a:r>
              <a:rPr lang="ru-RU" dirty="0" err="1"/>
              <a:t>Памирская</a:t>
            </a:r>
            <a:r>
              <a:rPr lang="ru-RU" dirty="0"/>
              <a:t>), </a:t>
            </a:r>
            <a:r>
              <a:rPr lang="ru-RU" dirty="0" err="1"/>
              <a:t>Нестеровская</a:t>
            </a:r>
            <a:r>
              <a:rPr lang="ru-RU" dirty="0"/>
              <a:t> (ныне Благовещенская), Мариинская (ныне Липецкая). Самой маленькой была улица Новикова, на которой располагалось 11 домов. Все улицы сходились у слияния рек Малой </a:t>
            </a:r>
            <a:r>
              <a:rPr lang="ru-RU" dirty="0" err="1"/>
              <a:t>Чесноковки</a:t>
            </a:r>
            <a:r>
              <a:rPr lang="ru-RU" dirty="0"/>
              <a:t> и Безымянной, образуя своеобразный центр деревни.</a:t>
            </a:r>
          </a:p>
        </p:txBody>
      </p:sp>
      <p:pic>
        <p:nvPicPr>
          <p:cNvPr id="4" name="Рисунок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695406" y="1611343"/>
            <a:ext cx="5878565" cy="3317708"/>
          </a:xfrm>
          <a:prstGeom prst="rect">
            <a:avLst/>
          </a:prstGeom>
        </p:spPr>
      </p:pic>
    </p:spTree>
    <p:extLst>
      <p:ext uri="{BB962C8B-B14F-4D97-AF65-F5344CB8AC3E}">
        <p14:creationId xmlns:p14="http://schemas.microsoft.com/office/powerpoint/2010/main" val="911375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9965" y="214320"/>
            <a:ext cx="10396882" cy="1151965"/>
          </a:xfrm>
        </p:spPr>
        <p:txBody>
          <a:bodyPr>
            <a:normAutofit/>
          </a:bodyPr>
          <a:lstStyle/>
          <a:p>
            <a:r>
              <a:rPr lang="ru-RU" dirty="0"/>
              <a:t>Население </a:t>
            </a:r>
            <a:r>
              <a:rPr lang="ru-RU" dirty="0" smtClean="0"/>
              <a:t>поселка</a:t>
            </a:r>
            <a:endParaRPr lang="ru-RU" dirty="0"/>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3844478017"/>
              </p:ext>
            </p:extLst>
          </p:nvPr>
        </p:nvGraphicFramePr>
        <p:xfrm>
          <a:off x="509965" y="1366285"/>
          <a:ext cx="10887889" cy="731520"/>
        </p:xfrm>
        <a:graphic>
          <a:graphicData uri="http://schemas.openxmlformats.org/drawingml/2006/table">
            <a:tbl>
              <a:tblPr/>
              <a:tblGrid>
                <a:gridCol w="1160416">
                  <a:extLst>
                    <a:ext uri="{9D8B030D-6E8A-4147-A177-3AD203B41FA5}">
                      <a16:colId xmlns:a16="http://schemas.microsoft.com/office/drawing/2014/main" val="731627346"/>
                    </a:ext>
                  </a:extLst>
                </a:gridCol>
                <a:gridCol w="714103">
                  <a:extLst>
                    <a:ext uri="{9D8B030D-6E8A-4147-A177-3AD203B41FA5}">
                      <a16:colId xmlns:a16="http://schemas.microsoft.com/office/drawing/2014/main" val="2404820001"/>
                    </a:ext>
                  </a:extLst>
                </a:gridCol>
                <a:gridCol w="847454">
                  <a:extLst>
                    <a:ext uri="{9D8B030D-6E8A-4147-A177-3AD203B41FA5}">
                      <a16:colId xmlns:a16="http://schemas.microsoft.com/office/drawing/2014/main" val="2503996498"/>
                    </a:ext>
                  </a:extLst>
                </a:gridCol>
                <a:gridCol w="907324">
                  <a:extLst>
                    <a:ext uri="{9D8B030D-6E8A-4147-A177-3AD203B41FA5}">
                      <a16:colId xmlns:a16="http://schemas.microsoft.com/office/drawing/2014/main" val="1296502605"/>
                    </a:ext>
                  </a:extLst>
                </a:gridCol>
                <a:gridCol w="907324">
                  <a:extLst>
                    <a:ext uri="{9D8B030D-6E8A-4147-A177-3AD203B41FA5}">
                      <a16:colId xmlns:a16="http://schemas.microsoft.com/office/drawing/2014/main" val="1384358783"/>
                    </a:ext>
                  </a:extLst>
                </a:gridCol>
                <a:gridCol w="907324">
                  <a:extLst>
                    <a:ext uri="{9D8B030D-6E8A-4147-A177-3AD203B41FA5}">
                      <a16:colId xmlns:a16="http://schemas.microsoft.com/office/drawing/2014/main" val="3942033942"/>
                    </a:ext>
                  </a:extLst>
                </a:gridCol>
                <a:gridCol w="907324">
                  <a:extLst>
                    <a:ext uri="{9D8B030D-6E8A-4147-A177-3AD203B41FA5}">
                      <a16:colId xmlns:a16="http://schemas.microsoft.com/office/drawing/2014/main" val="1871716541"/>
                    </a:ext>
                  </a:extLst>
                </a:gridCol>
                <a:gridCol w="907324">
                  <a:extLst>
                    <a:ext uri="{9D8B030D-6E8A-4147-A177-3AD203B41FA5}">
                      <a16:colId xmlns:a16="http://schemas.microsoft.com/office/drawing/2014/main" val="2976981584"/>
                    </a:ext>
                  </a:extLst>
                </a:gridCol>
                <a:gridCol w="907324">
                  <a:extLst>
                    <a:ext uri="{9D8B030D-6E8A-4147-A177-3AD203B41FA5}">
                      <a16:colId xmlns:a16="http://schemas.microsoft.com/office/drawing/2014/main" val="4144225666"/>
                    </a:ext>
                  </a:extLst>
                </a:gridCol>
                <a:gridCol w="907324">
                  <a:extLst>
                    <a:ext uri="{9D8B030D-6E8A-4147-A177-3AD203B41FA5}">
                      <a16:colId xmlns:a16="http://schemas.microsoft.com/office/drawing/2014/main" val="1012235577"/>
                    </a:ext>
                  </a:extLst>
                </a:gridCol>
                <a:gridCol w="907324">
                  <a:extLst>
                    <a:ext uri="{9D8B030D-6E8A-4147-A177-3AD203B41FA5}">
                      <a16:colId xmlns:a16="http://schemas.microsoft.com/office/drawing/2014/main" val="3121744740"/>
                    </a:ext>
                  </a:extLst>
                </a:gridCol>
                <a:gridCol w="907324">
                  <a:extLst>
                    <a:ext uri="{9D8B030D-6E8A-4147-A177-3AD203B41FA5}">
                      <a16:colId xmlns:a16="http://schemas.microsoft.com/office/drawing/2014/main" val="1873016672"/>
                    </a:ext>
                  </a:extLst>
                </a:gridCol>
              </a:tblGrid>
              <a:tr h="0">
                <a:tc>
                  <a:txBody>
                    <a:bodyPr/>
                    <a:lstStyle/>
                    <a:p>
                      <a:pPr algn="l" fontAlgn="b"/>
                      <a:r>
                        <a:rPr lang="ru-RU">
                          <a:solidFill>
                            <a:srgbClr val="FFFFFF"/>
                          </a:solidFill>
                          <a:effectLst/>
                        </a:rPr>
                        <a:t>Год:</a:t>
                      </a:r>
                    </a:p>
                  </a:txBody>
                  <a:tcPr anchor="b">
                    <a:lnL>
                      <a:noFill/>
                    </a:lnL>
                    <a:lnR>
                      <a:noFill/>
                    </a:lnR>
                    <a:lnT w="7620" cap="flat" cmpd="sng" algn="ctr">
                      <a:solidFill>
                        <a:srgbClr val="454D55"/>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343A40"/>
                    </a:solidFill>
                  </a:tcPr>
                </a:tc>
                <a:tc>
                  <a:txBody>
                    <a:bodyPr/>
                    <a:lstStyle/>
                    <a:p>
                      <a:pPr algn="l" fontAlgn="b"/>
                      <a:r>
                        <a:rPr lang="ru-RU">
                          <a:solidFill>
                            <a:srgbClr val="FFFFFF"/>
                          </a:solidFill>
                          <a:effectLst/>
                        </a:rPr>
                        <a:t>1843</a:t>
                      </a:r>
                    </a:p>
                  </a:txBody>
                  <a:tcPr anchor="b">
                    <a:lnL>
                      <a:noFill/>
                    </a:lnL>
                    <a:lnR>
                      <a:noFill/>
                    </a:lnR>
                    <a:lnT w="7620" cap="flat" cmpd="sng" algn="ctr">
                      <a:solidFill>
                        <a:srgbClr val="454D55"/>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343A40"/>
                    </a:solidFill>
                  </a:tcPr>
                </a:tc>
                <a:tc>
                  <a:txBody>
                    <a:bodyPr/>
                    <a:lstStyle/>
                    <a:p>
                      <a:pPr algn="l" fontAlgn="b"/>
                      <a:r>
                        <a:rPr lang="ru-RU">
                          <a:solidFill>
                            <a:srgbClr val="FFFFFF"/>
                          </a:solidFill>
                          <a:effectLst/>
                        </a:rPr>
                        <a:t>1900</a:t>
                      </a:r>
                    </a:p>
                  </a:txBody>
                  <a:tcPr anchor="b">
                    <a:lnL>
                      <a:noFill/>
                    </a:lnL>
                    <a:lnR>
                      <a:noFill/>
                    </a:lnR>
                    <a:lnT w="7620" cap="flat" cmpd="sng" algn="ctr">
                      <a:solidFill>
                        <a:srgbClr val="454D55"/>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343A40"/>
                    </a:solidFill>
                  </a:tcPr>
                </a:tc>
                <a:tc>
                  <a:txBody>
                    <a:bodyPr/>
                    <a:lstStyle/>
                    <a:p>
                      <a:pPr algn="l" fontAlgn="b"/>
                      <a:r>
                        <a:rPr lang="ru-RU" dirty="0">
                          <a:solidFill>
                            <a:srgbClr val="FFFFFF"/>
                          </a:solidFill>
                          <a:effectLst/>
                        </a:rPr>
                        <a:t>1904</a:t>
                      </a:r>
                    </a:p>
                  </a:txBody>
                  <a:tcPr anchor="b">
                    <a:lnL>
                      <a:noFill/>
                    </a:lnL>
                    <a:lnR>
                      <a:noFill/>
                    </a:lnR>
                    <a:lnT w="7620" cap="flat" cmpd="sng" algn="ctr">
                      <a:solidFill>
                        <a:srgbClr val="454D55"/>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343A40"/>
                    </a:solidFill>
                  </a:tcPr>
                </a:tc>
                <a:tc>
                  <a:txBody>
                    <a:bodyPr/>
                    <a:lstStyle/>
                    <a:p>
                      <a:pPr algn="l" fontAlgn="b"/>
                      <a:r>
                        <a:rPr lang="ru-RU">
                          <a:solidFill>
                            <a:srgbClr val="FFFFFF"/>
                          </a:solidFill>
                          <a:effectLst/>
                        </a:rPr>
                        <a:t>1911</a:t>
                      </a:r>
                    </a:p>
                  </a:txBody>
                  <a:tcPr anchor="b">
                    <a:lnL>
                      <a:noFill/>
                    </a:lnL>
                    <a:lnR>
                      <a:noFill/>
                    </a:lnR>
                    <a:lnT w="7620" cap="flat" cmpd="sng" algn="ctr">
                      <a:solidFill>
                        <a:srgbClr val="454D55"/>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343A40"/>
                    </a:solidFill>
                  </a:tcPr>
                </a:tc>
                <a:tc>
                  <a:txBody>
                    <a:bodyPr/>
                    <a:lstStyle/>
                    <a:p>
                      <a:pPr algn="l" fontAlgn="b"/>
                      <a:r>
                        <a:rPr lang="ru-RU">
                          <a:solidFill>
                            <a:srgbClr val="FFFFFF"/>
                          </a:solidFill>
                          <a:effectLst/>
                        </a:rPr>
                        <a:t>1920</a:t>
                      </a:r>
                    </a:p>
                  </a:txBody>
                  <a:tcPr anchor="b">
                    <a:lnL>
                      <a:noFill/>
                    </a:lnL>
                    <a:lnR>
                      <a:noFill/>
                    </a:lnR>
                    <a:lnT w="7620" cap="flat" cmpd="sng" algn="ctr">
                      <a:solidFill>
                        <a:srgbClr val="454D55"/>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343A40"/>
                    </a:solidFill>
                  </a:tcPr>
                </a:tc>
                <a:tc>
                  <a:txBody>
                    <a:bodyPr/>
                    <a:lstStyle/>
                    <a:p>
                      <a:pPr algn="l" fontAlgn="b"/>
                      <a:r>
                        <a:rPr lang="ru-RU">
                          <a:solidFill>
                            <a:srgbClr val="FFFFFF"/>
                          </a:solidFill>
                          <a:effectLst/>
                        </a:rPr>
                        <a:t>1959</a:t>
                      </a:r>
                    </a:p>
                  </a:txBody>
                  <a:tcPr anchor="b">
                    <a:lnL>
                      <a:noFill/>
                    </a:lnL>
                    <a:lnR>
                      <a:noFill/>
                    </a:lnR>
                    <a:lnT w="7620" cap="flat" cmpd="sng" algn="ctr">
                      <a:solidFill>
                        <a:srgbClr val="454D55"/>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343A40"/>
                    </a:solidFill>
                  </a:tcPr>
                </a:tc>
                <a:tc>
                  <a:txBody>
                    <a:bodyPr/>
                    <a:lstStyle/>
                    <a:p>
                      <a:pPr algn="l" fontAlgn="b"/>
                      <a:r>
                        <a:rPr lang="ru-RU">
                          <a:solidFill>
                            <a:srgbClr val="FFFFFF"/>
                          </a:solidFill>
                          <a:effectLst/>
                        </a:rPr>
                        <a:t>1970</a:t>
                      </a:r>
                    </a:p>
                  </a:txBody>
                  <a:tcPr anchor="b">
                    <a:lnL>
                      <a:noFill/>
                    </a:lnL>
                    <a:lnR>
                      <a:noFill/>
                    </a:lnR>
                    <a:lnT w="7620" cap="flat" cmpd="sng" algn="ctr">
                      <a:solidFill>
                        <a:srgbClr val="454D55"/>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343A40"/>
                    </a:solidFill>
                  </a:tcPr>
                </a:tc>
                <a:tc>
                  <a:txBody>
                    <a:bodyPr/>
                    <a:lstStyle/>
                    <a:p>
                      <a:pPr algn="l" fontAlgn="b"/>
                      <a:r>
                        <a:rPr lang="ru-RU">
                          <a:solidFill>
                            <a:srgbClr val="FFFFFF"/>
                          </a:solidFill>
                          <a:effectLst/>
                        </a:rPr>
                        <a:t>1979</a:t>
                      </a:r>
                    </a:p>
                  </a:txBody>
                  <a:tcPr anchor="b">
                    <a:lnL>
                      <a:noFill/>
                    </a:lnL>
                    <a:lnR>
                      <a:noFill/>
                    </a:lnR>
                    <a:lnT w="7620" cap="flat" cmpd="sng" algn="ctr">
                      <a:solidFill>
                        <a:srgbClr val="454D55"/>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343A40"/>
                    </a:solidFill>
                  </a:tcPr>
                </a:tc>
                <a:tc>
                  <a:txBody>
                    <a:bodyPr/>
                    <a:lstStyle/>
                    <a:p>
                      <a:pPr algn="l" fontAlgn="b"/>
                      <a:r>
                        <a:rPr lang="ru-RU">
                          <a:solidFill>
                            <a:srgbClr val="FFFFFF"/>
                          </a:solidFill>
                          <a:effectLst/>
                        </a:rPr>
                        <a:t>1989</a:t>
                      </a:r>
                    </a:p>
                  </a:txBody>
                  <a:tcPr anchor="b">
                    <a:lnL>
                      <a:noFill/>
                    </a:lnL>
                    <a:lnR>
                      <a:noFill/>
                    </a:lnR>
                    <a:lnT w="7620" cap="flat" cmpd="sng" algn="ctr">
                      <a:solidFill>
                        <a:srgbClr val="454D55"/>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343A40"/>
                    </a:solidFill>
                  </a:tcPr>
                </a:tc>
                <a:tc>
                  <a:txBody>
                    <a:bodyPr/>
                    <a:lstStyle/>
                    <a:p>
                      <a:pPr algn="l" fontAlgn="b"/>
                      <a:r>
                        <a:rPr lang="ru-RU" dirty="0">
                          <a:solidFill>
                            <a:srgbClr val="FFFFFF"/>
                          </a:solidFill>
                          <a:effectLst/>
                        </a:rPr>
                        <a:t>2002</a:t>
                      </a:r>
                    </a:p>
                  </a:txBody>
                  <a:tcPr anchor="b">
                    <a:lnL>
                      <a:noFill/>
                    </a:lnL>
                    <a:lnR>
                      <a:noFill/>
                    </a:lnR>
                    <a:lnT w="7620" cap="flat" cmpd="sng" algn="ctr">
                      <a:solidFill>
                        <a:srgbClr val="454D55"/>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343A40"/>
                    </a:solidFill>
                  </a:tcPr>
                </a:tc>
                <a:tc>
                  <a:txBody>
                    <a:bodyPr/>
                    <a:lstStyle/>
                    <a:p>
                      <a:pPr algn="l" fontAlgn="b"/>
                      <a:r>
                        <a:rPr lang="ru-RU" dirty="0" smtClean="0">
                          <a:solidFill>
                            <a:srgbClr val="FFFFFF"/>
                          </a:solidFill>
                          <a:effectLst/>
                        </a:rPr>
                        <a:t>2022</a:t>
                      </a:r>
                      <a:endParaRPr lang="ru-RU" dirty="0">
                        <a:solidFill>
                          <a:srgbClr val="FFFFFF"/>
                        </a:solidFill>
                        <a:effectLst/>
                      </a:endParaRPr>
                    </a:p>
                  </a:txBody>
                  <a:tcPr anchor="b">
                    <a:lnL>
                      <a:noFill/>
                    </a:lnL>
                    <a:lnR>
                      <a:noFill/>
                    </a:lnR>
                    <a:lnT w="7620" cap="flat" cmpd="sng" algn="ctr">
                      <a:solidFill>
                        <a:srgbClr val="454D55"/>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343A40"/>
                    </a:solidFill>
                  </a:tcPr>
                </a:tc>
                <a:extLst>
                  <a:ext uri="{0D108BD9-81ED-4DB2-BD59-A6C34878D82A}">
                    <a16:rowId xmlns:a16="http://schemas.microsoft.com/office/drawing/2014/main" val="1492240891"/>
                  </a:ext>
                </a:extLst>
              </a:tr>
              <a:tr h="0">
                <a:tc>
                  <a:txBody>
                    <a:bodyPr/>
                    <a:lstStyle/>
                    <a:p>
                      <a:pPr algn="l" fontAlgn="t"/>
                      <a:r>
                        <a:rPr lang="ru-RU">
                          <a:effectLst/>
                        </a:rPr>
                        <a:t>Жителей:</a:t>
                      </a:r>
                    </a:p>
                  </a:txBody>
                  <a:tcPr>
                    <a:lnL>
                      <a:noFill/>
                    </a:lnL>
                    <a:lnR>
                      <a:noFill/>
                    </a:lnR>
                    <a:lnT w="7620" cap="flat" cmpd="sng" algn="ctr">
                      <a:solidFill>
                        <a:srgbClr val="DEE2E6"/>
                      </a:solidFill>
                      <a:prstDash val="solid"/>
                      <a:round/>
                      <a:headEnd type="none" w="med" len="med"/>
                      <a:tailEnd type="none" w="med" len="med"/>
                    </a:lnT>
                    <a:lnB>
                      <a:noFill/>
                    </a:lnB>
                    <a:solidFill>
                      <a:srgbClr val="FFFFFF"/>
                    </a:solidFill>
                  </a:tcPr>
                </a:tc>
                <a:tc>
                  <a:txBody>
                    <a:bodyPr/>
                    <a:lstStyle/>
                    <a:p>
                      <a:pPr fontAlgn="t"/>
                      <a:r>
                        <a:rPr lang="ru-RU" dirty="0">
                          <a:effectLst/>
                        </a:rPr>
                        <a:t>88</a:t>
                      </a:r>
                    </a:p>
                  </a:txBody>
                  <a:tcPr>
                    <a:lnL>
                      <a:noFill/>
                    </a:lnL>
                    <a:lnR>
                      <a:noFill/>
                    </a:lnR>
                    <a:lnT w="7620" cap="flat" cmpd="sng" algn="ctr">
                      <a:solidFill>
                        <a:srgbClr val="DEE2E6"/>
                      </a:solidFill>
                      <a:prstDash val="solid"/>
                      <a:round/>
                      <a:headEnd type="none" w="med" len="med"/>
                      <a:tailEnd type="none" w="med" len="med"/>
                    </a:lnT>
                    <a:lnB>
                      <a:noFill/>
                    </a:lnB>
                    <a:solidFill>
                      <a:srgbClr val="FFFFFF"/>
                    </a:solidFill>
                  </a:tcPr>
                </a:tc>
                <a:tc>
                  <a:txBody>
                    <a:bodyPr/>
                    <a:lstStyle/>
                    <a:p>
                      <a:pPr fontAlgn="t"/>
                      <a:r>
                        <a:rPr lang="ru-RU" dirty="0">
                          <a:effectLst/>
                        </a:rPr>
                        <a:t>246</a:t>
                      </a:r>
                    </a:p>
                  </a:txBody>
                  <a:tcPr>
                    <a:lnL>
                      <a:noFill/>
                    </a:lnL>
                    <a:lnR>
                      <a:noFill/>
                    </a:lnR>
                    <a:lnT w="7620" cap="flat" cmpd="sng" algn="ctr">
                      <a:solidFill>
                        <a:srgbClr val="DEE2E6"/>
                      </a:solidFill>
                      <a:prstDash val="solid"/>
                      <a:round/>
                      <a:headEnd type="none" w="med" len="med"/>
                      <a:tailEnd type="none" w="med" len="med"/>
                    </a:lnT>
                    <a:lnB>
                      <a:noFill/>
                    </a:lnB>
                    <a:solidFill>
                      <a:srgbClr val="FFFFFF"/>
                    </a:solidFill>
                  </a:tcPr>
                </a:tc>
                <a:tc>
                  <a:txBody>
                    <a:bodyPr/>
                    <a:lstStyle/>
                    <a:p>
                      <a:pPr fontAlgn="t"/>
                      <a:r>
                        <a:rPr lang="ru-RU">
                          <a:effectLst/>
                        </a:rPr>
                        <a:t>251</a:t>
                      </a:r>
                    </a:p>
                  </a:txBody>
                  <a:tcPr>
                    <a:lnL>
                      <a:noFill/>
                    </a:lnL>
                    <a:lnR>
                      <a:noFill/>
                    </a:lnR>
                    <a:lnT w="7620" cap="flat" cmpd="sng" algn="ctr">
                      <a:solidFill>
                        <a:srgbClr val="DEE2E6"/>
                      </a:solidFill>
                      <a:prstDash val="solid"/>
                      <a:round/>
                      <a:headEnd type="none" w="med" len="med"/>
                      <a:tailEnd type="none" w="med" len="med"/>
                    </a:lnT>
                    <a:lnB>
                      <a:noFill/>
                    </a:lnB>
                    <a:solidFill>
                      <a:srgbClr val="FFFFFF"/>
                    </a:solidFill>
                  </a:tcPr>
                </a:tc>
                <a:tc>
                  <a:txBody>
                    <a:bodyPr/>
                    <a:lstStyle/>
                    <a:p>
                      <a:pPr fontAlgn="t"/>
                      <a:r>
                        <a:rPr lang="ru-RU" dirty="0">
                          <a:effectLst/>
                        </a:rPr>
                        <a:t>585</a:t>
                      </a:r>
                    </a:p>
                  </a:txBody>
                  <a:tcPr>
                    <a:lnL>
                      <a:noFill/>
                    </a:lnL>
                    <a:lnR>
                      <a:noFill/>
                    </a:lnR>
                    <a:lnT w="7620" cap="flat" cmpd="sng" algn="ctr">
                      <a:solidFill>
                        <a:srgbClr val="DEE2E6"/>
                      </a:solidFill>
                      <a:prstDash val="solid"/>
                      <a:round/>
                      <a:headEnd type="none" w="med" len="med"/>
                      <a:tailEnd type="none" w="med" len="med"/>
                    </a:lnT>
                    <a:lnB>
                      <a:noFill/>
                    </a:lnB>
                    <a:solidFill>
                      <a:srgbClr val="FFFFFF"/>
                    </a:solidFill>
                  </a:tcPr>
                </a:tc>
                <a:tc>
                  <a:txBody>
                    <a:bodyPr/>
                    <a:lstStyle/>
                    <a:p>
                      <a:pPr fontAlgn="t"/>
                      <a:r>
                        <a:rPr lang="ru-RU">
                          <a:effectLst/>
                        </a:rPr>
                        <a:t>755</a:t>
                      </a:r>
                    </a:p>
                  </a:txBody>
                  <a:tcPr>
                    <a:lnL>
                      <a:noFill/>
                    </a:lnL>
                    <a:lnR>
                      <a:noFill/>
                    </a:lnR>
                    <a:lnT w="7620" cap="flat" cmpd="sng" algn="ctr">
                      <a:solidFill>
                        <a:srgbClr val="DEE2E6"/>
                      </a:solidFill>
                      <a:prstDash val="solid"/>
                      <a:round/>
                      <a:headEnd type="none" w="med" len="med"/>
                      <a:tailEnd type="none" w="med" len="med"/>
                    </a:lnT>
                    <a:lnB>
                      <a:noFill/>
                    </a:lnB>
                    <a:solidFill>
                      <a:srgbClr val="FFFFFF"/>
                    </a:solidFill>
                  </a:tcPr>
                </a:tc>
                <a:tc>
                  <a:txBody>
                    <a:bodyPr/>
                    <a:lstStyle/>
                    <a:p>
                      <a:pPr fontAlgn="t"/>
                      <a:r>
                        <a:rPr lang="ru-RU">
                          <a:effectLst/>
                        </a:rPr>
                        <a:t>8828</a:t>
                      </a:r>
                    </a:p>
                  </a:txBody>
                  <a:tcPr>
                    <a:lnL>
                      <a:noFill/>
                    </a:lnL>
                    <a:lnR>
                      <a:noFill/>
                    </a:lnR>
                    <a:lnT w="7620" cap="flat" cmpd="sng" algn="ctr">
                      <a:solidFill>
                        <a:srgbClr val="DEE2E6"/>
                      </a:solidFill>
                      <a:prstDash val="solid"/>
                      <a:round/>
                      <a:headEnd type="none" w="med" len="med"/>
                      <a:tailEnd type="none" w="med" len="med"/>
                    </a:lnT>
                    <a:lnB>
                      <a:noFill/>
                    </a:lnB>
                    <a:solidFill>
                      <a:srgbClr val="FFFFFF"/>
                    </a:solidFill>
                  </a:tcPr>
                </a:tc>
                <a:tc>
                  <a:txBody>
                    <a:bodyPr/>
                    <a:lstStyle/>
                    <a:p>
                      <a:pPr fontAlgn="t"/>
                      <a:r>
                        <a:rPr lang="ru-RU">
                          <a:effectLst/>
                        </a:rPr>
                        <a:t>7512</a:t>
                      </a:r>
                    </a:p>
                  </a:txBody>
                  <a:tcPr>
                    <a:lnL>
                      <a:noFill/>
                    </a:lnL>
                    <a:lnR>
                      <a:noFill/>
                    </a:lnR>
                    <a:lnT w="7620" cap="flat" cmpd="sng" algn="ctr">
                      <a:solidFill>
                        <a:srgbClr val="DEE2E6"/>
                      </a:solidFill>
                      <a:prstDash val="solid"/>
                      <a:round/>
                      <a:headEnd type="none" w="med" len="med"/>
                      <a:tailEnd type="none" w="med" len="med"/>
                    </a:lnT>
                    <a:lnB>
                      <a:noFill/>
                    </a:lnB>
                    <a:solidFill>
                      <a:srgbClr val="FFFFFF"/>
                    </a:solidFill>
                  </a:tcPr>
                </a:tc>
                <a:tc>
                  <a:txBody>
                    <a:bodyPr/>
                    <a:lstStyle/>
                    <a:p>
                      <a:pPr fontAlgn="t"/>
                      <a:r>
                        <a:rPr lang="ru-RU">
                          <a:effectLst/>
                        </a:rPr>
                        <a:t>6483</a:t>
                      </a:r>
                    </a:p>
                  </a:txBody>
                  <a:tcPr>
                    <a:lnL>
                      <a:noFill/>
                    </a:lnL>
                    <a:lnR>
                      <a:noFill/>
                    </a:lnR>
                    <a:lnT w="7620" cap="flat" cmpd="sng" algn="ctr">
                      <a:solidFill>
                        <a:srgbClr val="DEE2E6"/>
                      </a:solidFill>
                      <a:prstDash val="solid"/>
                      <a:round/>
                      <a:headEnd type="none" w="med" len="med"/>
                      <a:tailEnd type="none" w="med" len="med"/>
                    </a:lnT>
                    <a:lnB>
                      <a:noFill/>
                    </a:lnB>
                    <a:solidFill>
                      <a:srgbClr val="FFFFFF"/>
                    </a:solidFill>
                  </a:tcPr>
                </a:tc>
                <a:tc>
                  <a:txBody>
                    <a:bodyPr/>
                    <a:lstStyle/>
                    <a:p>
                      <a:pPr fontAlgn="t"/>
                      <a:r>
                        <a:rPr lang="ru-RU">
                          <a:effectLst/>
                        </a:rPr>
                        <a:t>5683</a:t>
                      </a:r>
                    </a:p>
                  </a:txBody>
                  <a:tcPr>
                    <a:lnL>
                      <a:noFill/>
                    </a:lnL>
                    <a:lnR>
                      <a:noFill/>
                    </a:lnR>
                    <a:lnT w="7620" cap="flat" cmpd="sng" algn="ctr">
                      <a:solidFill>
                        <a:srgbClr val="DEE2E6"/>
                      </a:solidFill>
                      <a:prstDash val="solid"/>
                      <a:round/>
                      <a:headEnd type="none" w="med" len="med"/>
                      <a:tailEnd type="none" w="med" len="med"/>
                    </a:lnT>
                    <a:lnB>
                      <a:noFill/>
                    </a:lnB>
                    <a:solidFill>
                      <a:srgbClr val="FFFFFF"/>
                    </a:solidFill>
                  </a:tcPr>
                </a:tc>
                <a:tc>
                  <a:txBody>
                    <a:bodyPr/>
                    <a:lstStyle/>
                    <a:p>
                      <a:pPr fontAlgn="t"/>
                      <a:r>
                        <a:rPr lang="ru-RU" dirty="0">
                          <a:effectLst/>
                        </a:rPr>
                        <a:t>6093</a:t>
                      </a:r>
                    </a:p>
                  </a:txBody>
                  <a:tcPr>
                    <a:lnL>
                      <a:noFill/>
                    </a:lnL>
                    <a:lnR>
                      <a:noFill/>
                    </a:lnR>
                    <a:lnT w="7620" cap="flat" cmpd="sng" algn="ctr">
                      <a:solidFill>
                        <a:srgbClr val="DEE2E6"/>
                      </a:solidFill>
                      <a:prstDash val="solid"/>
                      <a:round/>
                      <a:headEnd type="none" w="med" len="med"/>
                      <a:tailEnd type="none" w="med" len="med"/>
                    </a:lnT>
                    <a:lnB>
                      <a:noFill/>
                    </a:lnB>
                    <a:solidFill>
                      <a:srgbClr val="FFFFFF"/>
                    </a:solidFill>
                  </a:tcPr>
                </a:tc>
                <a:tc>
                  <a:txBody>
                    <a:bodyPr/>
                    <a:lstStyle/>
                    <a:p>
                      <a:pPr fontAlgn="t"/>
                      <a:r>
                        <a:rPr lang="ru-RU" dirty="0" smtClean="0">
                          <a:effectLst/>
                        </a:rPr>
                        <a:t>6741</a:t>
                      </a:r>
                      <a:endParaRPr lang="ru-RU" dirty="0">
                        <a:effectLst/>
                      </a:endParaRPr>
                    </a:p>
                  </a:txBody>
                  <a:tcPr>
                    <a:lnL>
                      <a:noFill/>
                    </a:lnL>
                    <a:lnR>
                      <a:noFill/>
                    </a:lnR>
                    <a:lnT w="7620" cap="flat" cmpd="sng" algn="ctr">
                      <a:solidFill>
                        <a:srgbClr val="DEE2E6"/>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371166840"/>
                  </a:ext>
                </a:extLst>
              </a:tr>
            </a:tbl>
          </a:graphicData>
        </a:graphic>
      </p:graphicFrame>
      <p:sp>
        <p:nvSpPr>
          <p:cNvPr id="7" name="Объект 2"/>
          <p:cNvSpPr txBox="1">
            <a:spLocks/>
          </p:cNvSpPr>
          <p:nvPr/>
        </p:nvSpPr>
        <p:spPr>
          <a:xfrm>
            <a:off x="432674" y="2656115"/>
            <a:ext cx="11268891" cy="2481943"/>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r>
              <a:rPr lang="ru-RU" sz="1400" dirty="0" smtClean="0">
                <a:solidFill>
                  <a:srgbClr val="212529"/>
                </a:solidFill>
              </a:rPr>
              <a:t>Основателем </a:t>
            </a:r>
            <a:r>
              <a:rPr lang="ru-RU" sz="1400" dirty="0">
                <a:solidFill>
                  <a:srgbClr val="212529"/>
                </a:solidFill>
              </a:rPr>
              <a:t>поселения был единственный сын Афанасия Степановича </a:t>
            </a:r>
            <a:r>
              <a:rPr lang="ru-RU" sz="1400" dirty="0" err="1">
                <a:solidFill>
                  <a:srgbClr val="212529"/>
                </a:solidFill>
              </a:rPr>
              <a:t>Кемирова</a:t>
            </a:r>
            <a:r>
              <a:rPr lang="ru-RU" sz="1400" dirty="0">
                <a:solidFill>
                  <a:srgbClr val="212529"/>
                </a:solidFill>
              </a:rPr>
              <a:t>, основателя деревни </a:t>
            </a:r>
            <a:r>
              <a:rPr lang="ru-RU" sz="1400" dirty="0" err="1">
                <a:solidFill>
                  <a:srgbClr val="212529"/>
                </a:solidFill>
              </a:rPr>
              <a:t>Кемерова</a:t>
            </a:r>
            <a:r>
              <a:rPr lang="ru-RU" sz="1400" dirty="0">
                <a:solidFill>
                  <a:srgbClr val="212529"/>
                </a:solidFill>
              </a:rPr>
              <a:t> – Пётр</a:t>
            </a:r>
            <a:r>
              <a:rPr lang="ru-RU" sz="1400" dirty="0" smtClean="0">
                <a:solidFill>
                  <a:srgbClr val="212529"/>
                </a:solidFill>
              </a:rPr>
              <a:t>.</a:t>
            </a:r>
          </a:p>
          <a:p>
            <a:r>
              <a:rPr lang="ru-RU" sz="1400" dirty="0"/>
              <a:t>1759 г</a:t>
            </a:r>
            <a:r>
              <a:rPr lang="ru-RU" sz="1400" dirty="0" smtClean="0"/>
              <a:t>. фамильный </a:t>
            </a:r>
            <a:r>
              <a:rPr lang="ru-RU" sz="1400" dirty="0"/>
              <a:t>состав </a:t>
            </a:r>
            <a:r>
              <a:rPr lang="ru-RU" sz="1400" dirty="0" smtClean="0"/>
              <a:t>старожильческого населения </a:t>
            </a:r>
            <a:r>
              <a:rPr lang="ru-RU" sz="1400" dirty="0"/>
              <a:t>В деревне Боровой </a:t>
            </a:r>
            <a:r>
              <a:rPr lang="ru-RU" sz="1400" dirty="0" smtClean="0"/>
              <a:t>- </a:t>
            </a:r>
            <a:r>
              <a:rPr lang="ru-RU" sz="1400" dirty="0" err="1" smtClean="0"/>
              <a:t>Кемировы</a:t>
            </a:r>
            <a:r>
              <a:rPr lang="ru-RU" sz="1400" dirty="0"/>
              <a:t>, Хворостинины и </a:t>
            </a:r>
            <a:r>
              <a:rPr lang="ru-RU" sz="1400" dirty="0" smtClean="0"/>
              <a:t>Корниловы</a:t>
            </a:r>
            <a:endParaRPr lang="ru-RU" sz="1400" dirty="0"/>
          </a:p>
          <a:p>
            <a:r>
              <a:rPr lang="ru-RU" sz="1400" dirty="0" smtClean="0"/>
              <a:t>По </a:t>
            </a:r>
            <a:r>
              <a:rPr lang="ru-RU" sz="1400" dirty="0"/>
              <a:t>IV ревизии </a:t>
            </a:r>
            <a:r>
              <a:rPr lang="ru-RU" sz="1400" dirty="0" smtClean="0"/>
              <a:t>1782 г. все </a:t>
            </a:r>
            <a:r>
              <a:rPr lang="ru-RU" sz="1400" dirty="0"/>
              <a:t>жители деревни Боровая носили фамилию </a:t>
            </a:r>
            <a:r>
              <a:rPr lang="ru-RU" sz="1400" dirty="0" err="1" smtClean="0"/>
              <a:t>Кемировы</a:t>
            </a:r>
            <a:endParaRPr lang="ru-RU" sz="1400" dirty="0" smtClean="0"/>
          </a:p>
          <a:p>
            <a:r>
              <a:rPr lang="ru-RU" sz="1400" dirty="0"/>
              <a:t>1843 г</a:t>
            </a:r>
            <a:r>
              <a:rPr lang="ru-RU" sz="1400" dirty="0" smtClean="0"/>
              <a:t>. В </a:t>
            </a:r>
            <a:r>
              <a:rPr lang="ru-RU" sz="1400" dirty="0"/>
              <a:t>ведомостях </a:t>
            </a:r>
            <a:r>
              <a:rPr lang="ru-RU" sz="1400" dirty="0" err="1"/>
              <a:t>Верхотомского</a:t>
            </a:r>
            <a:r>
              <a:rPr lang="ru-RU" sz="1400" dirty="0"/>
              <a:t> волостного правления о количестве </a:t>
            </a:r>
            <a:r>
              <a:rPr lang="ru-RU" sz="1400" dirty="0" smtClean="0"/>
              <a:t>населения отмечается</a:t>
            </a:r>
            <a:r>
              <a:rPr lang="ru-RU" sz="1400" dirty="0"/>
              <a:t>, что в деревне Боровая проживали 50 ревизских душ мужского пола и 48 душ женского. Все крестьяне относились к разряду приписных и располагались в 19 домах. </a:t>
            </a:r>
            <a:endParaRPr lang="ru-RU" sz="1400" dirty="0" smtClean="0"/>
          </a:p>
          <a:p>
            <a:r>
              <a:rPr lang="ru-RU" sz="1400" dirty="0" smtClean="0"/>
              <a:t>По </a:t>
            </a:r>
            <a:r>
              <a:rPr lang="ru-RU" sz="1400" dirty="0"/>
              <a:t>материалам Подворной описи за 1900 год, составленной кемеровским сельским старостой </a:t>
            </a:r>
            <a:r>
              <a:rPr lang="ru-RU" sz="1400" dirty="0" err="1"/>
              <a:t>Крековым</a:t>
            </a:r>
            <a:r>
              <a:rPr lang="ru-RU" sz="1400" dirty="0"/>
              <a:t>, отмечается, что в деревне Боровая в 49 хозяйствах проживали 115 душ мужского пола и 131 – женского. 37 домохозяев носили фамилию </a:t>
            </a:r>
            <a:r>
              <a:rPr lang="ru-RU" sz="1400" dirty="0" err="1"/>
              <a:t>Кемеровы</a:t>
            </a:r>
            <a:r>
              <a:rPr lang="ru-RU" sz="1400" dirty="0"/>
              <a:t>.</a:t>
            </a:r>
          </a:p>
          <a:p>
            <a:r>
              <a:rPr lang="ru-RU" sz="1400" dirty="0" smtClean="0"/>
              <a:t>В </a:t>
            </a:r>
            <a:r>
              <a:rPr lang="ru-RU" sz="1400" dirty="0"/>
              <a:t>списке населённых мест Томской губернии за 1911 год отмечается, что в деревне Боровая в 100 дворах проживали 264 души мужского пола и 321 – </a:t>
            </a:r>
            <a:r>
              <a:rPr lang="ru-RU" sz="1400" dirty="0" smtClean="0"/>
              <a:t>женского</a:t>
            </a:r>
          </a:p>
        </p:txBody>
      </p:sp>
    </p:spTree>
    <p:extLst>
      <p:ext uri="{BB962C8B-B14F-4D97-AF65-F5344CB8AC3E}">
        <p14:creationId xmlns:p14="http://schemas.microsoft.com/office/powerpoint/2010/main" val="4214633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6167" y="250372"/>
            <a:ext cx="10396882" cy="1151965"/>
          </a:xfrm>
        </p:spPr>
        <p:txBody>
          <a:bodyPr>
            <a:normAutofit/>
          </a:bodyPr>
          <a:lstStyle/>
          <a:p>
            <a:r>
              <a:rPr lang="ru-RU" dirty="0" smtClean="0"/>
              <a:t>Годы гражданской войны</a:t>
            </a:r>
            <a:endParaRPr lang="ru-RU" dirty="0"/>
          </a:p>
        </p:txBody>
      </p:sp>
      <p:sp>
        <p:nvSpPr>
          <p:cNvPr id="3" name="Объект 2"/>
          <p:cNvSpPr>
            <a:spLocks noGrp="1"/>
          </p:cNvSpPr>
          <p:nvPr>
            <p:ph sz="quarter" idx="13"/>
          </p:nvPr>
        </p:nvSpPr>
        <p:spPr>
          <a:xfrm>
            <a:off x="6122127" y="1261782"/>
            <a:ext cx="5373188" cy="4199720"/>
          </a:xfrm>
        </p:spPr>
        <p:txBody>
          <a:bodyPr>
            <a:noAutofit/>
          </a:bodyPr>
          <a:lstStyle/>
          <a:p>
            <a:r>
              <a:rPr lang="ru-RU" sz="1400" dirty="0"/>
              <a:t>В начале XX века в годы гражданской </a:t>
            </a:r>
            <a:r>
              <a:rPr lang="ru-RU" sz="1400" dirty="0" smtClean="0"/>
              <a:t>войны (1919 г.) </a:t>
            </a:r>
            <a:r>
              <a:rPr lang="ru-RU" sz="1400" dirty="0"/>
              <a:t>шли кровопролитные войны между армией Колчака и красноармейцами. В течение ночи с 23 на 24 декабря и весь день 24 декабря 1919 года шли бои за взятие города </a:t>
            </a:r>
            <a:r>
              <a:rPr lang="ru-RU" sz="1400" dirty="0" err="1"/>
              <a:t>Щегловска</a:t>
            </a:r>
            <a:r>
              <a:rPr lang="ru-RU" sz="1400" dirty="0"/>
              <a:t> и деревни Боровой. </a:t>
            </a:r>
            <a:endParaRPr lang="ru-RU" sz="1400" dirty="0" smtClean="0"/>
          </a:p>
          <a:p>
            <a:r>
              <a:rPr lang="ru-RU" sz="1400" dirty="0" smtClean="0"/>
              <a:t>К </a:t>
            </a:r>
            <a:r>
              <a:rPr lang="ru-RU" sz="1400" dirty="0"/>
              <a:t>вечеру 24 декабря 310-й крепостной полк прочно удерживал деревню Боровая. Армия Колчака отступала в сторону Мариинского тракта - нынешняя улица Липецкая. </a:t>
            </a:r>
            <a:endParaRPr lang="ru-RU" sz="1400" dirty="0" smtClean="0"/>
          </a:p>
          <a:p>
            <a:r>
              <a:rPr lang="ru-RU" sz="1400" dirty="0" smtClean="0"/>
              <a:t>В </a:t>
            </a:r>
            <a:r>
              <a:rPr lang="ru-RU" sz="1400" dirty="0"/>
              <a:t>конце улицы разыгрался кровопролитный бой, где погибли многие жители деревни. </a:t>
            </a:r>
            <a:endParaRPr lang="ru-RU" sz="1400" dirty="0" smtClean="0"/>
          </a:p>
          <a:p>
            <a:r>
              <a:rPr lang="ru-RU" sz="1400" dirty="0" smtClean="0"/>
              <a:t>При </a:t>
            </a:r>
            <a:r>
              <a:rPr lang="ru-RU" sz="1400" dirty="0"/>
              <a:t>взятии Боровой было захвачено до тысячи пленных, восемь пулеметов и другие трофеи. В бою погибло 33 красноармейца. Их тела были захоронены в центре деревни, в одной братской могиле. Фамилии погибших не установлены.</a:t>
            </a:r>
          </a:p>
        </p:txBody>
      </p:sp>
      <p:pic>
        <p:nvPicPr>
          <p:cNvPr id="2050" name="Picture 2" descr="https://egb42.ru/project/borovoy/images/content/h0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07127" y="1856481"/>
            <a:ext cx="5715000" cy="3133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103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Годы великой отечественной войны</a:t>
            </a:r>
            <a:endParaRPr lang="ru-RU" dirty="0"/>
          </a:p>
        </p:txBody>
      </p:sp>
      <p:sp>
        <p:nvSpPr>
          <p:cNvPr id="3" name="Объект 2"/>
          <p:cNvSpPr>
            <a:spLocks noGrp="1"/>
          </p:cNvSpPr>
          <p:nvPr>
            <p:ph sz="quarter" idx="13"/>
          </p:nvPr>
        </p:nvSpPr>
        <p:spPr/>
        <p:txBody>
          <a:bodyPr/>
          <a:lstStyle/>
          <a:p>
            <a:r>
              <a:rPr lang="ru-RU" dirty="0"/>
              <a:t>1942 г</a:t>
            </a:r>
            <a:r>
              <a:rPr lang="ru-RU" dirty="0" smtClean="0"/>
              <a:t>. В </a:t>
            </a:r>
            <a:r>
              <a:rPr lang="ru-RU" dirty="0"/>
              <a:t>начале года вступила в строй действующих угольный предприятий рудника шахта «</a:t>
            </a:r>
            <a:r>
              <a:rPr lang="ru-RU" dirty="0" err="1"/>
              <a:t>Бутовская</a:t>
            </a:r>
            <a:r>
              <a:rPr lang="ru-RU" dirty="0"/>
              <a:t>» с проектной мощностью 175 тыс. тонн угля в год. Шахтой велась отработка трёх угольных пластов – </a:t>
            </a:r>
            <a:r>
              <a:rPr lang="ru-RU" dirty="0" err="1"/>
              <a:t>Бутовский</a:t>
            </a:r>
            <a:r>
              <a:rPr lang="ru-RU" dirty="0"/>
              <a:t>, Неожиданный I и Неожиданный II. </a:t>
            </a:r>
            <a:r>
              <a:rPr lang="ru-RU" dirty="0" smtClean="0"/>
              <a:t>Углем нашей шахты обеспечивалась работа котельных крупных предприятий города.</a:t>
            </a:r>
            <a:endParaRPr lang="ru-RU" dirty="0"/>
          </a:p>
          <a:p>
            <a:r>
              <a:rPr lang="ru-RU" dirty="0"/>
              <a:t>В 1942 году поселок Боровой принял и разместил 120 детей блокадного Ленинграда. Поздним осенним вечером 1942 года в деревню Боровая на грузовых машинах, крытых брезентом, привезли 120 эвакуированных из блокадного Ленинграда детей в возрасте от 4-х лет и старше лет. Детям было предоставлено лучшее здание в деревне.</a:t>
            </a:r>
          </a:p>
        </p:txBody>
      </p:sp>
    </p:spTree>
    <p:extLst>
      <p:ext uri="{BB962C8B-B14F-4D97-AF65-F5344CB8AC3E}">
        <p14:creationId xmlns:p14="http://schemas.microsoft.com/office/powerpoint/2010/main" val="4239708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4544" y="284030"/>
            <a:ext cx="10396882" cy="821960"/>
          </a:xfrm>
        </p:spPr>
        <p:txBody>
          <a:bodyPr>
            <a:normAutofit fontScale="90000"/>
          </a:bodyPr>
          <a:lstStyle/>
          <a:p>
            <a:r>
              <a:rPr lang="ru-RU" dirty="0" smtClean="0"/>
              <a:t>образование</a:t>
            </a:r>
            <a:endParaRPr lang="ru-RU" dirty="0"/>
          </a:p>
        </p:txBody>
      </p:sp>
      <p:sp>
        <p:nvSpPr>
          <p:cNvPr id="3" name="Объект 2"/>
          <p:cNvSpPr>
            <a:spLocks noGrp="1"/>
          </p:cNvSpPr>
          <p:nvPr>
            <p:ph sz="quarter" idx="13"/>
          </p:nvPr>
        </p:nvSpPr>
        <p:spPr>
          <a:xfrm>
            <a:off x="322217" y="1233481"/>
            <a:ext cx="11199223" cy="3311189"/>
          </a:xfrm>
        </p:spPr>
        <p:txBody>
          <a:bodyPr>
            <a:normAutofit fontScale="70000" lnSpcReduction="20000"/>
          </a:bodyPr>
          <a:lstStyle/>
          <a:p>
            <a:r>
              <a:rPr lang="ru-RU" dirty="0" smtClean="0"/>
              <a:t>Начало 30-х гг. Первая </a:t>
            </a:r>
            <a:r>
              <a:rPr lang="ru-RU" dirty="0"/>
              <a:t>школа в деревне Боровая (семилетняя № 26), располагалась она в обычных крестьянских домах по улицам: Совхозная (ныне Благовещенская), </a:t>
            </a:r>
            <a:r>
              <a:rPr lang="ru-RU" dirty="0" err="1"/>
              <a:t>Кольчугинская</a:t>
            </a:r>
            <a:r>
              <a:rPr lang="ru-RU" dirty="0"/>
              <a:t> и Мариинская (ныне Липецкая</a:t>
            </a:r>
            <a:r>
              <a:rPr lang="ru-RU" dirty="0" smtClean="0"/>
              <a:t>).</a:t>
            </a:r>
          </a:p>
          <a:p>
            <a:r>
              <a:rPr lang="ru-RU" dirty="0" smtClean="0"/>
              <a:t>ЗДАНИЕ Общеобразовательной школы № 76 по </a:t>
            </a:r>
            <a:r>
              <a:rPr lang="ru-RU" dirty="0" err="1" smtClean="0"/>
              <a:t>ул.Благовещенская</a:t>
            </a:r>
            <a:r>
              <a:rPr lang="ru-RU" dirty="0" smtClean="0"/>
              <a:t> построено в 1940 году. В период с 1942 по 1960 годы в здании школы №76 располагался </a:t>
            </a:r>
            <a:r>
              <a:rPr lang="ru-RU" dirty="0" err="1" smtClean="0"/>
              <a:t>БоровУшинский</a:t>
            </a:r>
            <a:r>
              <a:rPr lang="ru-RU" dirty="0" smtClean="0"/>
              <a:t> детский дом детей блокадного Ленинграда. Сегодня эта школа закрыта, но здание не пустует. В 2011 году реконструировано здание бывшей школы № 76 под детский сад на 125 мест, в нём продолжается жизнь маленьких дошколят детского сада «Боровичок». </a:t>
            </a:r>
            <a:r>
              <a:rPr lang="ru-RU" dirty="0"/>
              <a:t>2007 г</a:t>
            </a:r>
            <a:r>
              <a:rPr lang="ru-RU" dirty="0" smtClean="0"/>
              <a:t>. Закрыта </a:t>
            </a:r>
            <a:r>
              <a:rPr lang="ru-RU" dirty="0"/>
              <a:t>основная общеобразовательная школа № 76.</a:t>
            </a:r>
          </a:p>
          <a:p>
            <a:r>
              <a:rPr lang="ru-RU" dirty="0" smtClean="0"/>
              <a:t>1949 </a:t>
            </a:r>
            <a:r>
              <a:rPr lang="ru-RU" dirty="0"/>
              <a:t>г</a:t>
            </a:r>
            <a:r>
              <a:rPr lang="ru-RU" dirty="0" smtClean="0"/>
              <a:t>. По </a:t>
            </a:r>
            <a:r>
              <a:rPr lang="ru-RU" dirty="0"/>
              <a:t>улице Петрозаводская в одноэтажном деревянном здании открыта неполная (семилетняя) средняя школа № </a:t>
            </a:r>
            <a:r>
              <a:rPr lang="ru-RU" dirty="0" smtClean="0"/>
              <a:t>51. </a:t>
            </a:r>
            <a:r>
              <a:rPr lang="ru-RU" dirty="0"/>
              <a:t>В 1951 году семилетняя школа № 51 посёлка Боровой реорганизована в среднюю общеобразовательную школу № 51</a:t>
            </a:r>
            <a:r>
              <a:rPr lang="ru-RU" dirty="0" smtClean="0"/>
              <a:t>. </a:t>
            </a:r>
            <a:r>
              <a:rPr lang="ru-RU" dirty="0"/>
              <a:t>Школа расположена в 2-х этажном кирпичном здании, построенном в 1953 году и пристроенном кирпичном здании, построенном в 1991 году. Школа рассчитана на 500 мест</a:t>
            </a:r>
            <a:r>
              <a:rPr lang="ru-RU" dirty="0" smtClean="0"/>
              <a:t>. </a:t>
            </a:r>
            <a:r>
              <a:rPr lang="ru-RU" dirty="0"/>
              <a:t>2011 г</a:t>
            </a:r>
            <a:r>
              <a:rPr lang="ru-RU" dirty="0" smtClean="0"/>
              <a:t>. Средняя </a:t>
            </a:r>
            <a:r>
              <a:rPr lang="ru-RU" dirty="0"/>
              <a:t>общеобразовательная школа № 51 изменила свой статус, став основной общеобразовательной школой. (</a:t>
            </a:r>
            <a:r>
              <a:rPr lang="ru-RU" dirty="0" err="1" smtClean="0"/>
              <a:t>девятилеткой</a:t>
            </a:r>
            <a:r>
              <a:rPr lang="ru-RU" dirty="0" smtClean="0"/>
              <a:t>). В 2024 г. школа отмечает - 75 лет!</a:t>
            </a:r>
            <a:endParaRPr lang="ru-RU" dirty="0"/>
          </a:p>
        </p:txBody>
      </p:sp>
      <p:pic>
        <p:nvPicPr>
          <p:cNvPr id="3076" name="Picture 4" descr="https://egb42.ru/project/borovoy/images/content/h0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0297" y="4672161"/>
            <a:ext cx="2281646" cy="155152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egb42.ru/project/borovoy/images/zd/bdd/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88602" y="4672161"/>
            <a:ext cx="2323924" cy="154444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egb42.ru/project/borovoy/images/content/h0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75939" y="4665291"/>
            <a:ext cx="2228129" cy="154836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egb42.ru/project/borovoy/images/zd/shkola51/01.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336853" y="4665292"/>
            <a:ext cx="2184587" cy="1548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227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культура</a:t>
            </a:r>
            <a:endParaRPr lang="ru-RU" dirty="0"/>
          </a:p>
        </p:txBody>
      </p:sp>
      <p:sp>
        <p:nvSpPr>
          <p:cNvPr id="3" name="Объект 2"/>
          <p:cNvSpPr>
            <a:spLocks noGrp="1"/>
          </p:cNvSpPr>
          <p:nvPr>
            <p:ph sz="quarter" idx="13"/>
          </p:nvPr>
        </p:nvSpPr>
        <p:spPr>
          <a:xfrm>
            <a:off x="687976" y="1758596"/>
            <a:ext cx="10394707" cy="3311189"/>
          </a:xfrm>
        </p:spPr>
        <p:txBody>
          <a:bodyPr/>
          <a:lstStyle/>
          <a:p>
            <a:r>
              <a:rPr lang="ru-RU" dirty="0"/>
              <a:t>Дом культуры «Боровой» торжественно был открыт 6 ноября 1960 года и до 1999 года находился в ведении ОАО «Шахта </a:t>
            </a:r>
            <a:r>
              <a:rPr lang="ru-RU" dirty="0" err="1"/>
              <a:t>Бутовская</a:t>
            </a:r>
            <a:r>
              <a:rPr lang="ru-RU" dirty="0"/>
              <a:t>».</a:t>
            </a:r>
          </a:p>
          <a:p>
            <a:r>
              <a:rPr lang="ru-RU" dirty="0"/>
              <a:t>В 1999 году, в связи с закрытием шахты, ДК был передан в муниципальную собственность города и зарегистрирован как муниципальное учреждение «Дом культуры Боровой</a:t>
            </a:r>
            <a:r>
              <a:rPr lang="ru-RU" dirty="0" smtClean="0"/>
              <a:t>».</a:t>
            </a:r>
          </a:p>
          <a:p>
            <a:r>
              <a:rPr lang="ru-RU" dirty="0" smtClean="0"/>
              <a:t>В 2021  г. стал структурным подразделением «Боровой» МАУ «ДК шахтеров»</a:t>
            </a:r>
            <a:endParaRPr lang="ru-RU" dirty="0"/>
          </a:p>
          <a:p>
            <a:endParaRPr lang="ru-RU" dirty="0"/>
          </a:p>
        </p:txBody>
      </p:sp>
      <p:pic>
        <p:nvPicPr>
          <p:cNvPr id="5122" name="Picture 2" descr="https://egb42.ru/project/borovoy/images/zd/dk/0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804663" y="4783132"/>
            <a:ext cx="1988560" cy="149142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На крыше стройки. Виднеется стреловой кран «Пионер»"/>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01485" y="4783131"/>
            <a:ext cx="1997437" cy="149142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egb42.ru/project/borovoy/images/zd/dk/0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54102" y="4781351"/>
            <a:ext cx="1995338" cy="149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90037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Главное мероприятие">
  <a:themeElements>
    <a:clrScheme name="Main Event">
      <a:dk1>
        <a:sysClr val="windowText" lastClr="000000"/>
      </a:dk1>
      <a:lt1>
        <a:sysClr val="window" lastClr="FFFFFF"/>
      </a:lt1>
      <a:dk2>
        <a:srgbClr val="424242"/>
      </a:dk2>
      <a:lt2>
        <a:srgbClr val="C8C8C8"/>
      </a:lt2>
      <a:accent1>
        <a:srgbClr val="EE8011"/>
      </a:accent1>
      <a:accent2>
        <a:srgbClr val="CEC079"/>
      </a:accent2>
      <a:accent3>
        <a:srgbClr val="93A569"/>
      </a:accent3>
      <a:accent4>
        <a:srgbClr val="69A58B"/>
      </a:accent4>
      <a:accent5>
        <a:srgbClr val="6DAABD"/>
      </a:accent5>
      <a:accent6>
        <a:srgbClr val="B24A4B"/>
      </a:accent6>
      <a:hlink>
        <a:srgbClr val="EE8E11"/>
      </a:hlink>
      <a:folHlink>
        <a:srgbClr val="BFAE7F"/>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686B1E04-F35C-4AB5-985D-0C358CA11055}"/>
    </a:ext>
  </a:extLst>
</a:theme>
</file>

<file path=docProps/app.xml><?xml version="1.0" encoding="utf-8"?>
<Properties xmlns="http://schemas.openxmlformats.org/officeDocument/2006/extended-properties" xmlns:vt="http://schemas.openxmlformats.org/officeDocument/2006/docPropsVTypes">
  <Template>Главное мероприятие</Template>
  <TotalTime>71</TotalTime>
  <Words>1340</Words>
  <Application>Microsoft Office PowerPoint</Application>
  <PresentationFormat>Широкоэкранный</PresentationFormat>
  <Paragraphs>80</Paragraphs>
  <Slides>14</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14</vt:i4>
      </vt:variant>
    </vt:vector>
  </HeadingPairs>
  <TitlesOfParts>
    <vt:vector size="17" baseType="lpstr">
      <vt:lpstr>Arial</vt:lpstr>
      <vt:lpstr>Impact</vt:lpstr>
      <vt:lpstr>Главное мероприятие</vt:lpstr>
      <vt:lpstr>  пос. Боровой</vt:lpstr>
      <vt:lpstr>История  пос. Боровой</vt:lpstr>
      <vt:lpstr>Боровой</vt:lpstr>
      <vt:lpstr>Старейшие улицы поселка</vt:lpstr>
      <vt:lpstr>Население поселка</vt:lpstr>
      <vt:lpstr>Годы гражданской войны</vt:lpstr>
      <vt:lpstr>Годы великой отечественной войны</vt:lpstr>
      <vt:lpstr>образование</vt:lpstr>
      <vt:lpstr>культура</vt:lpstr>
      <vt:lpstr>Добыча угля</vt:lpstr>
      <vt:lpstr>Совхоз «Забойщик»</vt:lpstr>
      <vt:lpstr>памятные места</vt:lpstr>
      <vt:lpstr>Святой источник  Храм святой блаженной Ксении Петербуржской</vt:lpstr>
      <vt:lpstr>Это интересно! Дом-корабль</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История  пос. Боровой</dc:title>
  <dc:creator>MBOY51_13</dc:creator>
  <cp:lastModifiedBy>MBOY51_13</cp:lastModifiedBy>
  <cp:revision>9</cp:revision>
  <dcterms:created xsi:type="dcterms:W3CDTF">2023-03-24T07:14:06Z</dcterms:created>
  <dcterms:modified xsi:type="dcterms:W3CDTF">2023-03-25T01:53:20Z</dcterms:modified>
</cp:coreProperties>
</file>